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88" r:id="rId16"/>
    <p:sldId id="286" r:id="rId17"/>
    <p:sldId id="274" r:id="rId18"/>
    <p:sldId id="289" r:id="rId19"/>
    <p:sldId id="278" r:id="rId20"/>
    <p:sldId id="280" r:id="rId21"/>
    <p:sldId id="282" r:id="rId22"/>
    <p:sldId id="290" r:id="rId23"/>
    <p:sldId id="291" r:id="rId24"/>
    <p:sldId id="292" r:id="rId25"/>
    <p:sldId id="293" r:id="rId26"/>
    <p:sldId id="294" r:id="rId27"/>
    <p:sldId id="295" r:id="rId28"/>
    <p:sldId id="296" r:id="rId29"/>
    <p:sldId id="297" r:id="rId30"/>
    <p:sldId id="298" r:id="rId31"/>
    <p:sldId id="299" r:id="rId32"/>
    <p:sldId id="283" r:id="rId33"/>
  </p:sldIdLst>
  <p:sldSz cx="9144000" cy="6858000" type="screen4x3"/>
  <p:notesSz cx="6858000" cy="9144000"/>
  <p:defaultTextStyle>
    <a:defPPr>
      <a:defRPr lang="en-US"/>
    </a:defPPr>
    <a:lvl1pPr algn="l" rtl="0" fontAlgn="base">
      <a:spcBef>
        <a:spcPct val="0"/>
      </a:spcBef>
      <a:spcAft>
        <a:spcPct val="0"/>
      </a:spcAft>
      <a:defRPr i="1" kern="1200">
        <a:solidFill>
          <a:schemeClr val="tx1"/>
        </a:solidFill>
        <a:latin typeface="Arial" charset="0"/>
        <a:ea typeface="+mn-ea"/>
        <a:cs typeface="+mn-cs"/>
      </a:defRPr>
    </a:lvl1pPr>
    <a:lvl2pPr marL="457200" algn="l" rtl="0" fontAlgn="base">
      <a:spcBef>
        <a:spcPct val="0"/>
      </a:spcBef>
      <a:spcAft>
        <a:spcPct val="0"/>
      </a:spcAft>
      <a:defRPr i="1" kern="1200">
        <a:solidFill>
          <a:schemeClr val="tx1"/>
        </a:solidFill>
        <a:latin typeface="Arial" charset="0"/>
        <a:ea typeface="+mn-ea"/>
        <a:cs typeface="+mn-cs"/>
      </a:defRPr>
    </a:lvl2pPr>
    <a:lvl3pPr marL="914400" algn="l" rtl="0" fontAlgn="base">
      <a:spcBef>
        <a:spcPct val="0"/>
      </a:spcBef>
      <a:spcAft>
        <a:spcPct val="0"/>
      </a:spcAft>
      <a:defRPr i="1" kern="1200">
        <a:solidFill>
          <a:schemeClr val="tx1"/>
        </a:solidFill>
        <a:latin typeface="Arial" charset="0"/>
        <a:ea typeface="+mn-ea"/>
        <a:cs typeface="+mn-cs"/>
      </a:defRPr>
    </a:lvl3pPr>
    <a:lvl4pPr marL="1371600" algn="l" rtl="0" fontAlgn="base">
      <a:spcBef>
        <a:spcPct val="0"/>
      </a:spcBef>
      <a:spcAft>
        <a:spcPct val="0"/>
      </a:spcAft>
      <a:defRPr i="1" kern="1200">
        <a:solidFill>
          <a:schemeClr val="tx1"/>
        </a:solidFill>
        <a:latin typeface="Arial" charset="0"/>
        <a:ea typeface="+mn-ea"/>
        <a:cs typeface="+mn-cs"/>
      </a:defRPr>
    </a:lvl4pPr>
    <a:lvl5pPr marL="1828800" algn="l" rtl="0" fontAlgn="base">
      <a:spcBef>
        <a:spcPct val="0"/>
      </a:spcBef>
      <a:spcAft>
        <a:spcPct val="0"/>
      </a:spcAft>
      <a:defRPr i="1" kern="1200">
        <a:solidFill>
          <a:schemeClr val="tx1"/>
        </a:solidFill>
        <a:latin typeface="Arial" charset="0"/>
        <a:ea typeface="+mn-ea"/>
        <a:cs typeface="+mn-cs"/>
      </a:defRPr>
    </a:lvl5pPr>
    <a:lvl6pPr marL="2286000" algn="l" defTabSz="914400" rtl="0" eaLnBrk="1" latinLnBrk="0" hangingPunct="1">
      <a:defRPr i="1" kern="1200">
        <a:solidFill>
          <a:schemeClr val="tx1"/>
        </a:solidFill>
        <a:latin typeface="Arial" charset="0"/>
        <a:ea typeface="+mn-ea"/>
        <a:cs typeface="+mn-cs"/>
      </a:defRPr>
    </a:lvl6pPr>
    <a:lvl7pPr marL="2743200" algn="l" defTabSz="914400" rtl="0" eaLnBrk="1" latinLnBrk="0" hangingPunct="1">
      <a:defRPr i="1" kern="1200">
        <a:solidFill>
          <a:schemeClr val="tx1"/>
        </a:solidFill>
        <a:latin typeface="Arial" charset="0"/>
        <a:ea typeface="+mn-ea"/>
        <a:cs typeface="+mn-cs"/>
      </a:defRPr>
    </a:lvl7pPr>
    <a:lvl8pPr marL="3200400" algn="l" defTabSz="914400" rtl="0" eaLnBrk="1" latinLnBrk="0" hangingPunct="1">
      <a:defRPr i="1" kern="1200">
        <a:solidFill>
          <a:schemeClr val="tx1"/>
        </a:solidFill>
        <a:latin typeface="Arial" charset="0"/>
        <a:ea typeface="+mn-ea"/>
        <a:cs typeface="+mn-cs"/>
      </a:defRPr>
    </a:lvl8pPr>
    <a:lvl9pPr marL="3657600" algn="l" defTabSz="914400" rtl="0" eaLnBrk="1" latinLnBrk="0" hangingPunct="1">
      <a:defRPr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66"/>
    <a:srgbClr val="00FF00"/>
    <a:srgbClr val="FF0000"/>
    <a:srgbClr val="660066"/>
    <a:srgbClr val="800080"/>
    <a:srgbClr val="33CC33"/>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94660"/>
  </p:normalViewPr>
  <p:slideViewPr>
    <p:cSldViewPr>
      <p:cViewPr varScale="1">
        <p:scale>
          <a:sx n="64" d="100"/>
          <a:sy n="64" d="100"/>
        </p:scale>
        <p:origin x="-14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0" smtClean="0">
                <a:latin typeface="Arial" pitchFamily="34" charset="0"/>
              </a:defRPr>
            </a:lvl1pPr>
          </a:lstStyle>
          <a:p>
            <a:pPr>
              <a:defRPr/>
            </a:pPr>
            <a:endParaRPr lang="en-US"/>
          </a:p>
        </p:txBody>
      </p:sp>
      <p:sp>
        <p:nvSpPr>
          <p:cNvPr id="583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0" smtClean="0">
                <a:latin typeface="Arial" pitchFamily="34" charset="0"/>
              </a:defRPr>
            </a:lvl1pPr>
          </a:lstStyle>
          <a:p>
            <a:pPr>
              <a:defRPr/>
            </a:pPr>
            <a:fld id="{0BB79EEF-2C93-4D3E-8B58-5C96138DA85B}" type="datetimeFigureOut">
              <a:rPr lang="en-US"/>
              <a:pPr>
                <a:defRPr/>
              </a:pPr>
              <a:t>4/19/2012</a:t>
            </a:fld>
            <a:endParaRPr lang="en-US"/>
          </a:p>
        </p:txBody>
      </p:sp>
      <p:sp>
        <p:nvSpPr>
          <p:cNvPr id="583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0" smtClean="0">
                <a:latin typeface="Arial" pitchFamily="34" charset="0"/>
              </a:defRPr>
            </a:lvl1pPr>
          </a:lstStyle>
          <a:p>
            <a:pPr>
              <a:defRPr/>
            </a:pPr>
            <a:endParaRPr lang="en-US"/>
          </a:p>
        </p:txBody>
      </p:sp>
      <p:sp>
        <p:nvSpPr>
          <p:cNvPr id="583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0" smtClean="0">
                <a:latin typeface="Arial" pitchFamily="34" charset="0"/>
              </a:defRPr>
            </a:lvl1pPr>
          </a:lstStyle>
          <a:p>
            <a:pPr>
              <a:defRPr/>
            </a:pPr>
            <a:fld id="{9D12235C-86D3-45D7-BAD0-3A5C040F6D9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atin typeface="Arial" charset="0"/>
              </a:defRPr>
            </a:lvl1pPr>
          </a:lstStyle>
          <a:p>
            <a:pPr>
              <a:defRPr/>
            </a:pPr>
            <a:endParaRPr lang="en-US"/>
          </a:p>
        </p:txBody>
      </p:sp>
      <p:sp>
        <p:nvSpPr>
          <p:cNvPr id="358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0">
                <a:latin typeface="Arial" charset="0"/>
              </a:defRPr>
            </a:lvl1pPr>
          </a:lstStyle>
          <a:p>
            <a:pPr>
              <a:defRPr/>
            </a:pPr>
            <a:fld id="{7E77CF3B-0279-46F2-9F5A-58A6B3E87FD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5400" y="533400"/>
            <a:ext cx="7162800" cy="3067050"/>
          </a:xfrm>
        </p:spPr>
        <p:txBody>
          <a:bodyPr/>
          <a:lstStyle>
            <a:lvl1pPr algn="l">
              <a:defRPr sz="6600" b="0"/>
            </a:lvl1pPr>
          </a:lstStyle>
          <a:p>
            <a:r>
              <a:rPr lang="en-US"/>
              <a:t>Click to edit Master title style</a:t>
            </a:r>
          </a:p>
        </p:txBody>
      </p:sp>
      <p:sp>
        <p:nvSpPr>
          <p:cNvPr id="3075" name="Rectangle 3"/>
          <p:cNvSpPr>
            <a:spLocks noGrp="1" noChangeArrowheads="1"/>
          </p:cNvSpPr>
          <p:nvPr>
            <p:ph type="subTitle" idx="1"/>
          </p:nvPr>
        </p:nvSpPr>
        <p:spPr>
          <a:xfrm>
            <a:off x="1295400" y="3810000"/>
            <a:ext cx="7162800" cy="1752600"/>
          </a:xfrm>
        </p:spPr>
        <p:txBody>
          <a:bodyPr/>
          <a:lstStyle>
            <a:lvl1pPr marL="0" indent="0">
              <a:buFontTx/>
              <a:buNone/>
              <a:defRPr b="1">
                <a:solidFill>
                  <a:srgbClr val="33CC33"/>
                </a:solidFill>
              </a:defRPr>
            </a:lvl1pPr>
          </a:lstStyle>
          <a:p>
            <a:r>
              <a:rPr lang="en-US"/>
              <a:t>Click to edit Master subtitle style</a:t>
            </a:r>
          </a:p>
        </p:txBody>
      </p:sp>
      <p:sp>
        <p:nvSpPr>
          <p:cNvPr id="4" name="Rectangle 4"/>
          <p:cNvSpPr>
            <a:spLocks noGrp="1" noChangeArrowheads="1"/>
          </p:cNvSpPr>
          <p:nvPr>
            <p:ph type="dt" sz="half" idx="10"/>
          </p:nvPr>
        </p:nvSpPr>
        <p:spPr>
          <a:xfrm>
            <a:off x="533400" y="6381750"/>
            <a:ext cx="2133600" cy="476250"/>
          </a:xfrm>
        </p:spPr>
        <p:txBody>
          <a:bodyPr/>
          <a:lstStyle>
            <a:lvl1pPr algn="l">
              <a:defRPr/>
            </a:lvl1pPr>
          </a:lstStyle>
          <a:p>
            <a:pPr>
              <a:defRPr/>
            </a:pPr>
            <a:fld id="{3AFDBEC0-FF43-4808-B973-388DFC2A6188}" type="datetime1">
              <a:rPr lang="en-US"/>
              <a:pPr>
                <a:defRPr/>
              </a:pPr>
              <a:t>4/19/2012</a:t>
            </a:fld>
            <a:endParaRPr lang="en-US"/>
          </a:p>
        </p:txBody>
      </p:sp>
      <p:sp>
        <p:nvSpPr>
          <p:cNvPr id="5" name="Rectangle 5"/>
          <p:cNvSpPr>
            <a:spLocks noGrp="1" noChangeArrowheads="1"/>
          </p:cNvSpPr>
          <p:nvPr>
            <p:ph type="ftr" sz="quarter" idx="11"/>
          </p:nvPr>
        </p:nvSpPr>
        <p:spPr>
          <a:xfrm>
            <a:off x="2819400" y="6381750"/>
            <a:ext cx="3962400" cy="476250"/>
          </a:xfrm>
        </p:spPr>
        <p:txBody>
          <a:bodyPr/>
          <a:lstStyle>
            <a:lvl1pPr>
              <a:defRPr/>
            </a:lvl1pPr>
          </a:lstStyle>
          <a:p>
            <a:pPr>
              <a:defRPr/>
            </a:pPr>
            <a:r>
              <a:rPr lang="en-US"/>
              <a:t>Free template from www.brainybetty.com</a:t>
            </a:r>
          </a:p>
        </p:txBody>
      </p:sp>
      <p:sp>
        <p:nvSpPr>
          <p:cNvPr id="6" name="Rectangle 6"/>
          <p:cNvSpPr>
            <a:spLocks noGrp="1" noChangeArrowheads="1"/>
          </p:cNvSpPr>
          <p:nvPr>
            <p:ph type="sldNum" sz="quarter" idx="12"/>
          </p:nvPr>
        </p:nvSpPr>
        <p:spPr>
          <a:xfrm>
            <a:off x="7010400" y="6381750"/>
            <a:ext cx="2133600" cy="476250"/>
          </a:xfrm>
        </p:spPr>
        <p:txBody>
          <a:bodyPr/>
          <a:lstStyle>
            <a:lvl1pPr>
              <a:defRPr/>
            </a:lvl1pPr>
          </a:lstStyle>
          <a:p>
            <a:pPr>
              <a:defRPr/>
            </a:pPr>
            <a:fld id="{97A5B2B1-5DDF-4BD9-ACE7-CC9E16DB666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0F1E9B4B-853D-4DCF-A7F9-FA3BA6FEB648}" type="datetime1">
              <a:rPr lang="en-US"/>
              <a:pPr>
                <a:defRPr/>
              </a:pPr>
              <a:t>4/19/2012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B0A095BA-4C96-4642-882D-5575372D39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19050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1066800" y="274638"/>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02303E6A-4F44-49AF-9FE7-A65FA1654467}" type="datetime1">
              <a:rPr lang="en-US"/>
              <a:pPr>
                <a:defRPr/>
              </a:pPr>
              <a:t>4/19/2012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C9EA654D-F2BA-4792-AF62-85889C8A093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Rectangle 4"/>
          <p:cNvSpPr>
            <a:spLocks noGrp="1" noChangeArrowheads="1"/>
          </p:cNvSpPr>
          <p:nvPr>
            <p:ph type="dt" sz="half" idx="10"/>
          </p:nvPr>
        </p:nvSpPr>
        <p:spPr>
          <a:ln/>
        </p:spPr>
        <p:txBody>
          <a:bodyPr/>
          <a:lstStyle>
            <a:lvl1pPr>
              <a:defRPr/>
            </a:lvl1pPr>
          </a:lstStyle>
          <a:p>
            <a:pPr>
              <a:defRPr/>
            </a:pPr>
            <a:fld id="{B2676FDC-FE60-4530-8F0D-23F543602D73}" type="datetime1">
              <a:rPr lang="en-US"/>
              <a:pPr>
                <a:defRPr/>
              </a:pPr>
              <a:t>4/19/2012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BB4F3E65-78AB-41A5-8F73-2984D5704A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8ABA75B-2117-4957-87AF-3FA693247C16}" type="datetime1">
              <a:rPr lang="en-US"/>
              <a:pPr>
                <a:defRPr/>
              </a:pPr>
              <a:t>4/19/2012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450358D5-0E85-45BD-A562-CC913862219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1066800" y="1600200"/>
            <a:ext cx="3733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953000" y="1600200"/>
            <a:ext cx="3733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Rectangle 4"/>
          <p:cNvSpPr>
            <a:spLocks noGrp="1" noChangeArrowheads="1"/>
          </p:cNvSpPr>
          <p:nvPr>
            <p:ph type="dt" sz="half" idx="10"/>
          </p:nvPr>
        </p:nvSpPr>
        <p:spPr>
          <a:ln/>
        </p:spPr>
        <p:txBody>
          <a:bodyPr/>
          <a:lstStyle>
            <a:lvl1pPr>
              <a:defRPr/>
            </a:lvl1pPr>
          </a:lstStyle>
          <a:p>
            <a:pPr>
              <a:defRPr/>
            </a:pPr>
            <a:fld id="{91682E60-7808-4D47-925E-6751A36853E3}" type="datetime1">
              <a:rPr lang="en-US"/>
              <a:pPr>
                <a:defRPr/>
              </a:pPr>
              <a:t>4/19/2012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00AF488E-DED7-4040-8AB7-97A30DFB343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Rectangle 4"/>
          <p:cNvSpPr>
            <a:spLocks noGrp="1" noChangeArrowheads="1"/>
          </p:cNvSpPr>
          <p:nvPr>
            <p:ph type="dt" sz="half" idx="10"/>
          </p:nvPr>
        </p:nvSpPr>
        <p:spPr>
          <a:ln/>
        </p:spPr>
        <p:txBody>
          <a:bodyPr/>
          <a:lstStyle>
            <a:lvl1pPr>
              <a:defRPr/>
            </a:lvl1pPr>
          </a:lstStyle>
          <a:p>
            <a:pPr>
              <a:defRPr/>
            </a:pPr>
            <a:fld id="{C496AF03-383E-4AB0-8A6A-8585428626D1}" type="datetime1">
              <a:rPr lang="en-US"/>
              <a:pPr>
                <a:defRPr/>
              </a:pPr>
              <a:t>4/19/2012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9" name="Rectangle 6"/>
          <p:cNvSpPr>
            <a:spLocks noGrp="1" noChangeArrowheads="1"/>
          </p:cNvSpPr>
          <p:nvPr>
            <p:ph type="sldNum" sz="quarter" idx="12"/>
          </p:nvPr>
        </p:nvSpPr>
        <p:spPr>
          <a:ln/>
        </p:spPr>
        <p:txBody>
          <a:bodyPr/>
          <a:lstStyle>
            <a:lvl1pPr>
              <a:defRPr/>
            </a:lvl1pPr>
          </a:lstStyle>
          <a:p>
            <a:pPr>
              <a:defRPr/>
            </a:pPr>
            <a:fld id="{5D759D34-1BEB-4120-B7D7-471EA98DD1F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fld id="{3D70089F-7F60-4E00-B665-B15CFE88CE76}" type="datetime1">
              <a:rPr lang="en-US"/>
              <a:pPr>
                <a:defRPr/>
              </a:pPr>
              <a:t>4/19/2012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5" name="Rectangle 6"/>
          <p:cNvSpPr>
            <a:spLocks noGrp="1" noChangeArrowheads="1"/>
          </p:cNvSpPr>
          <p:nvPr>
            <p:ph type="sldNum" sz="quarter" idx="12"/>
          </p:nvPr>
        </p:nvSpPr>
        <p:spPr>
          <a:ln/>
        </p:spPr>
        <p:txBody>
          <a:bodyPr/>
          <a:lstStyle>
            <a:lvl1pPr>
              <a:defRPr/>
            </a:lvl1pPr>
          </a:lstStyle>
          <a:p>
            <a:pPr>
              <a:defRPr/>
            </a:pPr>
            <a:fld id="{C34C22F8-2E1A-48F1-A24C-C2BD5FCD7E0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553FE7F-559C-4F0A-9633-EA8D098AE164}" type="datetime1">
              <a:rPr lang="en-US"/>
              <a:pPr>
                <a:defRPr/>
              </a:pPr>
              <a:t>4/19/2012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4" name="Rectangle 6"/>
          <p:cNvSpPr>
            <a:spLocks noGrp="1" noChangeArrowheads="1"/>
          </p:cNvSpPr>
          <p:nvPr>
            <p:ph type="sldNum" sz="quarter" idx="12"/>
          </p:nvPr>
        </p:nvSpPr>
        <p:spPr>
          <a:ln/>
        </p:spPr>
        <p:txBody>
          <a:bodyPr/>
          <a:lstStyle>
            <a:lvl1pPr>
              <a:defRPr/>
            </a:lvl1pPr>
          </a:lstStyle>
          <a:p>
            <a:pPr>
              <a:defRPr/>
            </a:pPr>
            <a:fld id="{E1BD6C2B-815A-4AEA-A4EA-4C879506F5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EB278D8-ADCD-4D6B-AE18-FF2B92197DB5}" type="datetime1">
              <a:rPr lang="en-US"/>
              <a:pPr>
                <a:defRPr/>
              </a:pPr>
              <a:t>4/19/2012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04617179-78DE-43E9-A051-9251F8082E7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672AE97-C0B9-4DE2-BCCF-79ABE88ECB65}" type="datetime1">
              <a:rPr lang="en-US"/>
              <a:pPr>
                <a:defRPr/>
              </a:pPr>
              <a:t>4/19/2012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template from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48E8186A-3EB7-4F55-AD48-8E2C0A696B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274638"/>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66800" y="1600200"/>
            <a:ext cx="7620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048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a:defRPr/>
            </a:pPr>
            <a:fld id="{B8B6C735-27BF-44A0-8073-50F7F6BA5998}" type="datetime1">
              <a:rPr lang="en-US"/>
              <a:pPr>
                <a:defRPr/>
              </a:pPr>
              <a:t>4/19/2012</a:t>
            </a:fld>
            <a:endParaRPr lang="en-US"/>
          </a:p>
        </p:txBody>
      </p:sp>
      <p:sp>
        <p:nvSpPr>
          <p:cNvPr id="1029" name="Rectangle 5"/>
          <p:cNvSpPr>
            <a:spLocks noGrp="1" noChangeArrowheads="1"/>
          </p:cNvSpPr>
          <p:nvPr>
            <p:ph type="ftr" sz="quarter" idx="3"/>
          </p:nvPr>
        </p:nvSpPr>
        <p:spPr bwMode="auto">
          <a:xfrm>
            <a:off x="2514600" y="6381750"/>
            <a:ext cx="533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a:defRPr/>
            </a:pPr>
            <a:r>
              <a:rPr lang="en-US"/>
              <a:t>Free template from www.brainybetty.com</a:t>
            </a:r>
          </a:p>
        </p:txBody>
      </p:sp>
      <p:sp>
        <p:nvSpPr>
          <p:cNvPr id="1030" name="Rectangle 6"/>
          <p:cNvSpPr>
            <a:spLocks noGrp="1" noChangeArrowheads="1"/>
          </p:cNvSpPr>
          <p:nvPr>
            <p:ph type="sldNum" sz="quarter" idx="4"/>
          </p:nvPr>
        </p:nvSpPr>
        <p:spPr bwMode="auto">
          <a:xfrm>
            <a:off x="7924800" y="6381750"/>
            <a:ext cx="1219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400" i="0">
                <a:solidFill>
                  <a:srgbClr val="33CC33"/>
                </a:solidFill>
                <a:latin typeface="Arial" charset="0"/>
              </a:defRPr>
            </a:lvl1pPr>
          </a:lstStyle>
          <a:p>
            <a:pPr>
              <a:defRPr/>
            </a:pPr>
            <a:fld id="{E6B79736-9BE1-4D99-B622-FF10D28F07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p:txStyles>
    <p:titleStyle>
      <a:lvl1pPr algn="ctr" rtl="0" eaLnBrk="0" fontAlgn="base" hangingPunct="0">
        <a:spcBef>
          <a:spcPct val="0"/>
        </a:spcBef>
        <a:spcAft>
          <a:spcPct val="0"/>
        </a:spcAft>
        <a:defRPr sz="4400" b="1">
          <a:solidFill>
            <a:srgbClr val="33CC33"/>
          </a:solidFill>
          <a:latin typeface="+mj-lt"/>
          <a:ea typeface="+mj-ea"/>
          <a:cs typeface="+mj-cs"/>
        </a:defRPr>
      </a:lvl1pPr>
      <a:lvl2pPr algn="ctr" rtl="0" eaLnBrk="0" fontAlgn="base" hangingPunct="0">
        <a:spcBef>
          <a:spcPct val="0"/>
        </a:spcBef>
        <a:spcAft>
          <a:spcPct val="0"/>
        </a:spcAft>
        <a:defRPr sz="4400" b="1">
          <a:solidFill>
            <a:srgbClr val="33CC33"/>
          </a:solidFill>
          <a:latin typeface="Arial" charset="0"/>
        </a:defRPr>
      </a:lvl2pPr>
      <a:lvl3pPr algn="ctr" rtl="0" eaLnBrk="0" fontAlgn="base" hangingPunct="0">
        <a:spcBef>
          <a:spcPct val="0"/>
        </a:spcBef>
        <a:spcAft>
          <a:spcPct val="0"/>
        </a:spcAft>
        <a:defRPr sz="4400" b="1">
          <a:solidFill>
            <a:srgbClr val="33CC33"/>
          </a:solidFill>
          <a:latin typeface="Arial" charset="0"/>
        </a:defRPr>
      </a:lvl3pPr>
      <a:lvl4pPr algn="ctr" rtl="0" eaLnBrk="0" fontAlgn="base" hangingPunct="0">
        <a:spcBef>
          <a:spcPct val="0"/>
        </a:spcBef>
        <a:spcAft>
          <a:spcPct val="0"/>
        </a:spcAft>
        <a:defRPr sz="4400" b="1">
          <a:solidFill>
            <a:srgbClr val="33CC33"/>
          </a:solidFill>
          <a:latin typeface="Arial" charset="0"/>
        </a:defRPr>
      </a:lvl4pPr>
      <a:lvl5pPr algn="ctr" rtl="0" eaLnBrk="0" fontAlgn="base" hangingPunct="0">
        <a:spcBef>
          <a:spcPct val="0"/>
        </a:spcBef>
        <a:spcAft>
          <a:spcPct val="0"/>
        </a:spcAft>
        <a:defRPr sz="4400" b="1">
          <a:solidFill>
            <a:srgbClr val="33CC33"/>
          </a:solidFill>
          <a:latin typeface="Arial" charset="0"/>
        </a:defRPr>
      </a:lvl5pPr>
      <a:lvl6pPr marL="457200" algn="ctr" rtl="0" fontAlgn="base">
        <a:spcBef>
          <a:spcPct val="0"/>
        </a:spcBef>
        <a:spcAft>
          <a:spcPct val="0"/>
        </a:spcAft>
        <a:defRPr sz="4400" b="1">
          <a:solidFill>
            <a:srgbClr val="33CC33"/>
          </a:solidFill>
          <a:latin typeface="Arial" charset="0"/>
        </a:defRPr>
      </a:lvl6pPr>
      <a:lvl7pPr marL="914400" algn="ctr" rtl="0" fontAlgn="base">
        <a:spcBef>
          <a:spcPct val="0"/>
        </a:spcBef>
        <a:spcAft>
          <a:spcPct val="0"/>
        </a:spcAft>
        <a:defRPr sz="4400" b="1">
          <a:solidFill>
            <a:srgbClr val="33CC33"/>
          </a:solidFill>
          <a:latin typeface="Arial" charset="0"/>
        </a:defRPr>
      </a:lvl7pPr>
      <a:lvl8pPr marL="1371600" algn="ctr" rtl="0" fontAlgn="base">
        <a:spcBef>
          <a:spcPct val="0"/>
        </a:spcBef>
        <a:spcAft>
          <a:spcPct val="0"/>
        </a:spcAft>
        <a:defRPr sz="4400" b="1">
          <a:solidFill>
            <a:srgbClr val="33CC33"/>
          </a:solidFill>
          <a:latin typeface="Arial" charset="0"/>
        </a:defRPr>
      </a:lvl8pPr>
      <a:lvl9pPr marL="1828800" algn="ctr" rtl="0" fontAlgn="base">
        <a:spcBef>
          <a:spcPct val="0"/>
        </a:spcBef>
        <a:spcAft>
          <a:spcPct val="0"/>
        </a:spcAft>
        <a:defRPr sz="4400" b="1">
          <a:solidFill>
            <a:srgbClr val="33CC33"/>
          </a:solidFill>
          <a:latin typeface="Arial" charset="0"/>
        </a:defRPr>
      </a:lvl9pPr>
    </p:titleStyle>
    <p:bodyStyle>
      <a:lvl1pPr marL="342900" indent="-342900" algn="l" rtl="0" eaLnBrk="0" fontAlgn="base" hangingPunct="0">
        <a:spcBef>
          <a:spcPct val="20000"/>
        </a:spcBef>
        <a:spcAft>
          <a:spcPct val="0"/>
        </a:spcAft>
        <a:buClr>
          <a:srgbClr val="33CC33"/>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33CC33"/>
        </a:buClr>
        <a:buChar char="–"/>
        <a:defRPr sz="2800">
          <a:solidFill>
            <a:schemeClr val="tx1"/>
          </a:solidFill>
          <a:latin typeface="+mn-lt"/>
        </a:defRPr>
      </a:lvl2pPr>
      <a:lvl3pPr marL="1143000" indent="-228600" algn="l" rtl="0" eaLnBrk="0" fontAlgn="base" hangingPunct="0">
        <a:spcBef>
          <a:spcPct val="20000"/>
        </a:spcBef>
        <a:spcAft>
          <a:spcPct val="0"/>
        </a:spcAft>
        <a:buClr>
          <a:srgbClr val="33CC33"/>
        </a:buClr>
        <a:buChar char="•"/>
        <a:defRPr sz="2400">
          <a:solidFill>
            <a:schemeClr val="tx1"/>
          </a:solidFill>
          <a:latin typeface="+mn-lt"/>
        </a:defRPr>
      </a:lvl3pPr>
      <a:lvl4pPr marL="1600200" indent="-228600" algn="l" rtl="0" eaLnBrk="0" fontAlgn="base" hangingPunct="0">
        <a:spcBef>
          <a:spcPct val="20000"/>
        </a:spcBef>
        <a:spcAft>
          <a:spcPct val="0"/>
        </a:spcAft>
        <a:buClr>
          <a:srgbClr val="33CC33"/>
        </a:buClr>
        <a:buChar char="–"/>
        <a:defRPr sz="2000">
          <a:solidFill>
            <a:schemeClr val="tx1"/>
          </a:solidFill>
          <a:latin typeface="+mn-lt"/>
        </a:defRPr>
      </a:lvl4pPr>
      <a:lvl5pPr marL="2057400" indent="-228600" algn="l" rtl="0" eaLnBrk="0" fontAlgn="base" hangingPunct="0">
        <a:spcBef>
          <a:spcPct val="20000"/>
        </a:spcBef>
        <a:spcAft>
          <a:spcPct val="0"/>
        </a:spcAft>
        <a:buClr>
          <a:srgbClr val="33CC33"/>
        </a:buClr>
        <a:buChar char="»"/>
        <a:defRPr sz="2000">
          <a:solidFill>
            <a:schemeClr val="tx1"/>
          </a:solidFill>
          <a:latin typeface="+mn-lt"/>
        </a:defRPr>
      </a:lvl5pPr>
      <a:lvl6pPr marL="2514600" indent="-228600" algn="l" rtl="0" fontAlgn="base">
        <a:spcBef>
          <a:spcPct val="20000"/>
        </a:spcBef>
        <a:spcAft>
          <a:spcPct val="0"/>
        </a:spcAft>
        <a:buClr>
          <a:srgbClr val="33CC33"/>
        </a:buClr>
        <a:buChar char="»"/>
        <a:defRPr sz="2000">
          <a:solidFill>
            <a:schemeClr val="tx1"/>
          </a:solidFill>
          <a:latin typeface="+mn-lt"/>
        </a:defRPr>
      </a:lvl6pPr>
      <a:lvl7pPr marL="2971800" indent="-228600" algn="l" rtl="0" fontAlgn="base">
        <a:spcBef>
          <a:spcPct val="20000"/>
        </a:spcBef>
        <a:spcAft>
          <a:spcPct val="0"/>
        </a:spcAft>
        <a:buClr>
          <a:srgbClr val="33CC33"/>
        </a:buClr>
        <a:buChar char="»"/>
        <a:defRPr sz="2000">
          <a:solidFill>
            <a:schemeClr val="tx1"/>
          </a:solidFill>
          <a:latin typeface="+mn-lt"/>
        </a:defRPr>
      </a:lvl7pPr>
      <a:lvl8pPr marL="3429000" indent="-228600" algn="l" rtl="0" fontAlgn="base">
        <a:spcBef>
          <a:spcPct val="20000"/>
        </a:spcBef>
        <a:spcAft>
          <a:spcPct val="0"/>
        </a:spcAft>
        <a:buClr>
          <a:srgbClr val="33CC33"/>
        </a:buClr>
        <a:buChar char="»"/>
        <a:defRPr sz="2000">
          <a:solidFill>
            <a:schemeClr val="tx1"/>
          </a:solidFill>
          <a:latin typeface="+mn-lt"/>
        </a:defRPr>
      </a:lvl8pPr>
      <a:lvl9pPr marL="3886200" indent="-228600" algn="l" rtl="0" fontAlgn="base">
        <a:spcBef>
          <a:spcPct val="20000"/>
        </a:spcBef>
        <a:spcAft>
          <a:spcPct val="0"/>
        </a:spcAft>
        <a:buClr>
          <a:srgbClr val="33CC33"/>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228600"/>
            <a:ext cx="8763000" cy="1905000"/>
          </a:xfrm>
        </p:spPr>
        <p:txBody>
          <a:bodyPr/>
          <a:lstStyle/>
          <a:p>
            <a:pPr algn="ctr" eaLnBrk="1" hangingPunct="1">
              <a:defRPr/>
            </a:pPr>
            <a:r>
              <a:rPr lang="en-US" sz="4800" dirty="0" smtClean="0">
                <a:solidFill>
                  <a:srgbClr val="800080"/>
                </a:solidFill>
                <a:effectLst>
                  <a:outerShdw blurRad="38100" dist="38100" dir="2700000" algn="tl">
                    <a:srgbClr val="C0C0C0"/>
                  </a:outerShdw>
                </a:effectLst>
                <a:latin typeface="Berlin Sans FB" pitchFamily="34" charset="0"/>
              </a:rPr>
              <a:t>TIPE INSTRUMEN EKONOMI, KELEBIHAN &amp; KEKURANGAN</a:t>
            </a:r>
          </a:p>
        </p:txBody>
      </p:sp>
      <p:sp>
        <p:nvSpPr>
          <p:cNvPr id="2051" name="Rectangle 3"/>
          <p:cNvSpPr>
            <a:spLocks noGrp="1" noChangeArrowheads="1"/>
          </p:cNvSpPr>
          <p:nvPr>
            <p:ph type="subTitle" idx="1"/>
          </p:nvPr>
        </p:nvSpPr>
        <p:spPr>
          <a:xfrm>
            <a:off x="228600" y="4572000"/>
            <a:ext cx="8915400" cy="1752600"/>
          </a:xfrm>
        </p:spPr>
        <p:txBody>
          <a:bodyPr/>
          <a:lstStyle/>
          <a:p>
            <a:pPr algn="ctr" eaLnBrk="1" hangingPunct="1">
              <a:defRPr/>
            </a:pPr>
            <a:r>
              <a:rPr lang="en-US" sz="3600" b="0" dirty="0" smtClean="0">
                <a:solidFill>
                  <a:srgbClr val="800080"/>
                </a:solidFill>
                <a:effectLst>
                  <a:outerShdw blurRad="38100" dist="38100" dir="2700000" algn="tl">
                    <a:srgbClr val="C0C0C0"/>
                  </a:outerShdw>
                </a:effectLst>
                <a:latin typeface="Berlin Sans FB" pitchFamily="34" charset="0"/>
              </a:rPr>
              <a:t>VALUASI EKONOMI </a:t>
            </a:r>
            <a:r>
              <a:rPr lang="id-ID" sz="3600" b="0" smtClean="0">
                <a:solidFill>
                  <a:srgbClr val="800080"/>
                </a:solidFill>
                <a:effectLst>
                  <a:outerShdw blurRad="38100" dist="38100" dir="2700000" algn="tl">
                    <a:srgbClr val="C0C0C0"/>
                  </a:outerShdw>
                </a:effectLst>
                <a:latin typeface="Berlin Sans FB" pitchFamily="34" charset="0"/>
              </a:rPr>
              <a:t>SDAL</a:t>
            </a:r>
            <a:endParaRPr lang="en-US" sz="3600" b="0" dirty="0" smtClean="0">
              <a:solidFill>
                <a:srgbClr val="800080"/>
              </a:solidFill>
              <a:effectLst>
                <a:outerShdw blurRad="38100" dist="38100" dir="2700000" algn="tl">
                  <a:srgbClr val="C0C0C0"/>
                </a:outerShdw>
              </a:effectLst>
              <a:latin typeface="Berlin Sans FB" pitchFamily="34" charset="0"/>
            </a:endParaRPr>
          </a:p>
          <a:p>
            <a:pPr algn="ctr" eaLnBrk="1" hangingPunct="1">
              <a:defRPr/>
            </a:pPr>
            <a:r>
              <a:rPr lang="en-US" sz="2800" b="0" dirty="0" smtClean="0">
                <a:solidFill>
                  <a:srgbClr val="800080"/>
                </a:solidFill>
                <a:effectLst>
                  <a:outerShdw blurRad="38100" dist="38100" dir="2700000" algn="tl">
                    <a:srgbClr val="C0C0C0"/>
                  </a:outerShdw>
                </a:effectLst>
                <a:latin typeface="Berlin Sans FB" pitchFamily="34" charset="0"/>
              </a:rPr>
              <a:t>PERTEMUAN KE- </a:t>
            </a:r>
            <a:r>
              <a:rPr lang="id-ID" sz="2800" b="0" dirty="0" smtClean="0">
                <a:solidFill>
                  <a:srgbClr val="800080"/>
                </a:solidFill>
                <a:effectLst>
                  <a:outerShdw blurRad="38100" dist="38100" dir="2700000" algn="tl">
                    <a:srgbClr val="C0C0C0"/>
                  </a:outerShdw>
                </a:effectLst>
                <a:latin typeface="Berlin Sans FB" pitchFamily="34" charset="0"/>
              </a:rPr>
              <a:t>14</a:t>
            </a:r>
            <a:endParaRPr lang="en-US" sz="3600" b="0" dirty="0" smtClean="0">
              <a:solidFill>
                <a:srgbClr val="800080"/>
              </a:solidFill>
              <a:effectLst>
                <a:outerShdw blurRad="38100" dist="38100" dir="2700000" algn="tl">
                  <a:srgbClr val="C0C0C0"/>
                </a:outerShdw>
              </a:effectLst>
              <a:latin typeface="Berlin Sans FB" pitchFamily="34" charset="0"/>
            </a:endParaRPr>
          </a:p>
          <a:p>
            <a:pPr algn="ctr" eaLnBrk="1" hangingPunct="1">
              <a:defRPr/>
            </a:pPr>
            <a:endParaRPr lang="en-US" b="0" dirty="0" smtClean="0">
              <a:solidFill>
                <a:srgbClr val="800080"/>
              </a:solidFill>
              <a:effectLst>
                <a:outerShdw blurRad="38100" dist="38100" dir="2700000" algn="tl">
                  <a:srgbClr val="C0C0C0"/>
                </a:outerShdw>
              </a:effectLst>
              <a:latin typeface="Berlin Sans FB" pitchFamily="34" charset="0"/>
            </a:endParaRPr>
          </a:p>
        </p:txBody>
      </p:sp>
      <p:grpSp>
        <p:nvGrpSpPr>
          <p:cNvPr id="3076" name="Group 4"/>
          <p:cNvGrpSpPr>
            <a:grpSpLocks/>
          </p:cNvGrpSpPr>
          <p:nvPr/>
        </p:nvGrpSpPr>
        <p:grpSpPr bwMode="auto">
          <a:xfrm>
            <a:off x="3733800" y="2819400"/>
            <a:ext cx="1741488" cy="1152525"/>
            <a:chOff x="2445" y="3012"/>
            <a:chExt cx="873" cy="870"/>
          </a:xfrm>
        </p:grpSpPr>
        <p:pic>
          <p:nvPicPr>
            <p:cNvPr id="3077"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3078" name="AutoShape 6"/>
            <p:cNvSpPr>
              <a:spLocks noChangeArrowheads="1"/>
            </p:cNvSpPr>
            <p:nvPr/>
          </p:nvSpPr>
          <p:spPr bwMode="auto">
            <a:xfrm>
              <a:off x="2445" y="3012"/>
              <a:ext cx="873" cy="870"/>
            </a:xfrm>
            <a:custGeom>
              <a:avLst/>
              <a:gdLst>
                <a:gd name="T0" fmla="*/ 1 w 21600"/>
                <a:gd name="T1" fmla="*/ 0 h 21600"/>
                <a:gd name="T2" fmla="*/ 0 w 21600"/>
                <a:gd name="T3" fmla="*/ 0 h 21600"/>
                <a:gd name="T4" fmla="*/ 0 w 21600"/>
                <a:gd name="T5" fmla="*/ 1 h 21600"/>
                <a:gd name="T6" fmla="*/ 0 w 21600"/>
                <a:gd name="T7" fmla="*/ 1 h 21600"/>
                <a:gd name="T8" fmla="*/ 1 w 21600"/>
                <a:gd name="T9" fmla="*/ 1 h 21600"/>
                <a:gd name="T10" fmla="*/ 1 w 21600"/>
                <a:gd name="T11" fmla="*/ 1 h 21600"/>
                <a:gd name="T12" fmla="*/ 1 w 21600"/>
                <a:gd name="T13" fmla="*/ 1 h 21600"/>
                <a:gd name="T14" fmla="*/ 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i="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295400" y="228600"/>
            <a:ext cx="7848600" cy="6096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MARKET CREATION (1)</a:t>
            </a:r>
          </a:p>
        </p:txBody>
      </p:sp>
      <p:sp>
        <p:nvSpPr>
          <p:cNvPr id="12291" name="Rectangle 3"/>
          <p:cNvSpPr>
            <a:spLocks noGrp="1" noChangeArrowheads="1"/>
          </p:cNvSpPr>
          <p:nvPr>
            <p:ph type="subTitle" idx="1"/>
          </p:nvPr>
        </p:nvSpPr>
        <p:spPr>
          <a:xfrm>
            <a:off x="533400" y="1752600"/>
            <a:ext cx="8610600" cy="5105400"/>
          </a:xfrm>
        </p:spPr>
        <p:txBody>
          <a:bodyPr/>
          <a:lstStyle/>
          <a:p>
            <a:pPr marL="533400" indent="-533400" algn="just" eaLnBrk="1" hangingPunct="1">
              <a:tabLst>
                <a:tab pos="533400" algn="l"/>
              </a:tabLst>
            </a:pPr>
            <a:r>
              <a:rPr lang="en-US" sz="2400" b="0" smtClean="0">
                <a:solidFill>
                  <a:srgbClr val="660066"/>
                </a:solidFill>
              </a:rPr>
              <a:t>♫	Hak kepemilikan (</a:t>
            </a:r>
            <a:r>
              <a:rPr lang="en-US" sz="2400" b="0" i="1" smtClean="0">
                <a:solidFill>
                  <a:srgbClr val="FF0000"/>
                </a:solidFill>
              </a:rPr>
              <a:t>property rights</a:t>
            </a:r>
            <a:r>
              <a:rPr lang="en-US" sz="2400" b="0" smtClean="0">
                <a:solidFill>
                  <a:srgbClr val="660066"/>
                </a:solidFill>
              </a:rPr>
              <a:t>) secara efektif dapat menginternalisasikan biaya pengurangan (nilai kelangkaan) dan biaya lingkungan.</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Setiap biaya eksternal (dampak </a:t>
            </a:r>
            <a:r>
              <a:rPr lang="en-US" sz="2400" b="0" i="1" smtClean="0">
                <a:solidFill>
                  <a:srgbClr val="660066"/>
                </a:solidFill>
              </a:rPr>
              <a:t>off-site</a:t>
            </a:r>
            <a:r>
              <a:rPr lang="en-US" sz="2400" b="0" smtClean="0">
                <a:solidFill>
                  <a:srgbClr val="660066"/>
                </a:solidFill>
              </a:rPr>
              <a:t>) ataupun aspek barang publik diinternalisasikan melalui instrumen tambahan, seperti </a:t>
            </a:r>
            <a:r>
              <a:rPr lang="en-US" sz="2400" b="0" smtClean="0">
                <a:solidFill>
                  <a:srgbClr val="FF0000"/>
                </a:solidFill>
              </a:rPr>
              <a:t>regulasi dan insentif</a:t>
            </a:r>
            <a:r>
              <a:rPr lang="en-US" sz="2400" b="0" smtClean="0">
                <a:solidFill>
                  <a:srgbClr val="660066"/>
                </a:solidFill>
              </a:rPr>
              <a:t>.</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Dalam kasus polusi lingkungan, hak kepemilikan individu terhadap media lingkungan (air, udara dan atmosfer) tidak tidak mungkin diberlakukan dan tidak diinginkan </a:t>
            </a:r>
            <a:r>
              <a:rPr lang="en-US" sz="2400" b="0" smtClean="0">
                <a:solidFill>
                  <a:srgbClr val="FF0000"/>
                </a:solidFill>
                <a:sym typeface="Wingdings" pitchFamily="2" charset="2"/>
              </a:rPr>
              <a:t></a:t>
            </a:r>
            <a:r>
              <a:rPr lang="en-US" sz="2400" b="0" smtClean="0">
                <a:solidFill>
                  <a:srgbClr val="660066"/>
                </a:solidFill>
                <a:sym typeface="Wingdings" pitchFamily="2" charset="2"/>
              </a:rPr>
              <a:t> </a:t>
            </a:r>
            <a:r>
              <a:rPr lang="en-US" sz="2400" smtClean="0">
                <a:solidFill>
                  <a:srgbClr val="FF0000"/>
                </a:solidFill>
                <a:sym typeface="Wingdings" pitchFamily="2" charset="2"/>
              </a:rPr>
              <a:t>barang bebas</a:t>
            </a:r>
            <a:r>
              <a:rPr lang="en-US" sz="2400" b="0" smtClean="0">
                <a:solidFill>
                  <a:srgbClr val="660066"/>
                </a:solidFill>
                <a:sym typeface="Wingdings" pitchFamily="2" charset="2"/>
              </a:rPr>
              <a:t>, dimana </a:t>
            </a:r>
            <a:r>
              <a:rPr lang="en-US" sz="2400" b="0" i="1" smtClean="0">
                <a:solidFill>
                  <a:srgbClr val="660066"/>
                </a:solidFill>
                <a:sym typeface="Wingdings" pitchFamily="2" charset="2"/>
              </a:rPr>
              <a:t>private providers</a:t>
            </a:r>
            <a:r>
              <a:rPr lang="en-US" sz="2400" b="0" smtClean="0">
                <a:solidFill>
                  <a:srgbClr val="660066"/>
                </a:solidFill>
                <a:sym typeface="Wingdings" pitchFamily="2" charset="2"/>
              </a:rPr>
              <a:t> tidak mungkin menetapkan biaya pengadaan barang publik tersebut.</a:t>
            </a:r>
            <a:endParaRPr lang="en-US" sz="2400" b="0" smtClean="0">
              <a:solidFill>
                <a:srgbClr val="660066"/>
              </a:solidFill>
            </a:endParaRPr>
          </a:p>
        </p:txBody>
      </p:sp>
      <p:pic>
        <p:nvPicPr>
          <p:cNvPr id="12292"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295400" y="304800"/>
            <a:ext cx="7848600" cy="5334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MARKET CREATION (2)</a:t>
            </a:r>
          </a:p>
        </p:txBody>
      </p:sp>
      <p:sp>
        <p:nvSpPr>
          <p:cNvPr id="13315" name="Rectangle 3"/>
          <p:cNvSpPr>
            <a:spLocks noGrp="1" noChangeArrowheads="1"/>
          </p:cNvSpPr>
          <p:nvPr>
            <p:ph type="subTitle" idx="1"/>
          </p:nvPr>
        </p:nvSpPr>
        <p:spPr>
          <a:xfrm>
            <a:off x="533400" y="1524000"/>
            <a:ext cx="8610600" cy="5334000"/>
          </a:xfrm>
        </p:spPr>
        <p:txBody>
          <a:bodyPr/>
          <a:lstStyle/>
          <a:p>
            <a:pPr marL="533400" indent="-533400" algn="just" eaLnBrk="1" hangingPunct="1">
              <a:tabLst>
                <a:tab pos="533400" algn="l"/>
              </a:tabLst>
            </a:pPr>
            <a:r>
              <a:rPr lang="en-US" sz="2400" b="0" smtClean="0">
                <a:solidFill>
                  <a:srgbClr val="660066"/>
                </a:solidFill>
              </a:rPr>
              <a:t>♫	Salah satu solusi permasalahan yang timbul dalam penetapan </a:t>
            </a:r>
            <a:r>
              <a:rPr lang="en-US" sz="2400" b="0" i="1" smtClean="0">
                <a:solidFill>
                  <a:srgbClr val="660066"/>
                </a:solidFill>
              </a:rPr>
              <a:t>property rights</a:t>
            </a:r>
            <a:r>
              <a:rPr lang="en-US" sz="2400" b="0" smtClean="0">
                <a:solidFill>
                  <a:srgbClr val="660066"/>
                </a:solidFill>
              </a:rPr>
              <a:t> adalah dengan membentuk sebuah pasar (</a:t>
            </a:r>
            <a:r>
              <a:rPr lang="en-US" sz="2400" b="0" i="1" smtClean="0">
                <a:solidFill>
                  <a:srgbClr val="660066"/>
                </a:solidFill>
              </a:rPr>
              <a:t>market creation</a:t>
            </a:r>
            <a:r>
              <a:rPr lang="en-US" sz="2400" b="0" smtClean="0">
                <a:solidFill>
                  <a:srgbClr val="660066"/>
                </a:solidFill>
              </a:rPr>
              <a:t>) bagi kualitas lingkungan.</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Pendekatan ini memperlakukan lingkungan sebagai objek yang langka (saat ini merupakan sumberdaya yang tidak dipasarkan dan tidak diberi harga), dimana dalam hal ini terdapat penggunaan yang berlebihan karena lingkungan merupakan barang bebas.</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Pembentukan pasar untuk barang dan jasa lingkungan dilaksanakan melalui penetapan, pemberlakuan  harga dan diperdagangkan.</a:t>
            </a:r>
          </a:p>
        </p:txBody>
      </p:sp>
      <p:pic>
        <p:nvPicPr>
          <p:cNvPr id="13316"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295400" y="304800"/>
            <a:ext cx="7848600" cy="6096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MARKET CREATION (3)</a:t>
            </a:r>
          </a:p>
        </p:txBody>
      </p:sp>
      <p:sp>
        <p:nvSpPr>
          <p:cNvPr id="14339" name="Rectangle 3"/>
          <p:cNvSpPr>
            <a:spLocks noGrp="1" noChangeArrowheads="1"/>
          </p:cNvSpPr>
          <p:nvPr>
            <p:ph type="subTitle" idx="1"/>
          </p:nvPr>
        </p:nvSpPr>
        <p:spPr>
          <a:xfrm>
            <a:off x="533400" y="1676400"/>
            <a:ext cx="8610600" cy="5181600"/>
          </a:xfrm>
        </p:spPr>
        <p:txBody>
          <a:bodyPr/>
          <a:lstStyle/>
          <a:p>
            <a:pPr marL="533400" indent="-533400" algn="just" eaLnBrk="1" hangingPunct="1">
              <a:lnSpc>
                <a:spcPct val="90000"/>
              </a:lnSpc>
              <a:tabLst>
                <a:tab pos="533400" algn="l"/>
              </a:tabLst>
            </a:pPr>
            <a:r>
              <a:rPr lang="en-US" sz="2400" b="0" smtClean="0">
                <a:solidFill>
                  <a:srgbClr val="660066"/>
                </a:solidFill>
              </a:rPr>
              <a:t>♫	Terdapat beberapa bentuk </a:t>
            </a:r>
            <a:r>
              <a:rPr lang="en-US" sz="2400" b="0" i="1" smtClean="0">
                <a:solidFill>
                  <a:srgbClr val="660066"/>
                </a:solidFill>
              </a:rPr>
              <a:t>market creation</a:t>
            </a:r>
            <a:r>
              <a:rPr lang="en-US" sz="2400" b="0" smtClean="0">
                <a:solidFill>
                  <a:srgbClr val="660066"/>
                </a:solidFill>
              </a:rPr>
              <a:t>, yaitu:</a:t>
            </a:r>
          </a:p>
          <a:p>
            <a:pPr marL="533400" indent="-533400" algn="just" eaLnBrk="1" hangingPunct="1">
              <a:lnSpc>
                <a:spcPct val="90000"/>
              </a:lnSpc>
              <a:tabLst>
                <a:tab pos="533400" algn="l"/>
              </a:tabLst>
            </a:pPr>
            <a:endParaRPr lang="en-US" sz="1200" b="0" smtClean="0">
              <a:solidFill>
                <a:srgbClr val="660066"/>
              </a:solidFill>
            </a:endParaRPr>
          </a:p>
          <a:p>
            <a:pPr marL="533400" indent="-533400" algn="just" eaLnBrk="1" hangingPunct="1">
              <a:lnSpc>
                <a:spcPct val="90000"/>
              </a:lnSpc>
              <a:tabLst>
                <a:tab pos="533400" algn="l"/>
              </a:tabLst>
            </a:pPr>
            <a:r>
              <a:rPr lang="en-US" sz="2400" b="0" smtClean="0">
                <a:solidFill>
                  <a:srgbClr val="660066"/>
                </a:solidFill>
              </a:rPr>
              <a:t>	a)	Izin pengeluaran emisi yang dapat diperjualbelikan 	(</a:t>
            </a:r>
            <a:r>
              <a:rPr lang="en-US" sz="2400" b="0" i="1" smtClean="0">
                <a:solidFill>
                  <a:srgbClr val="FF0000"/>
                </a:solidFill>
              </a:rPr>
              <a:t>tradeable emission permits</a:t>
            </a:r>
            <a:r>
              <a:rPr lang="en-US" sz="2400" b="0" smtClean="0">
                <a:solidFill>
                  <a:srgbClr val="660066"/>
                </a:solidFill>
              </a:rPr>
              <a:t>) </a:t>
            </a:r>
            <a:r>
              <a:rPr lang="en-US" sz="2400" b="0" smtClean="0">
                <a:solidFill>
                  <a:srgbClr val="FF0000"/>
                </a:solidFill>
                <a:sym typeface="Wingdings" pitchFamily="2" charset="2"/>
              </a:rPr>
              <a:t></a:t>
            </a:r>
            <a:r>
              <a:rPr lang="en-US" sz="2400" b="0" smtClean="0">
                <a:solidFill>
                  <a:srgbClr val="660066"/>
                </a:solidFill>
                <a:sym typeface="Wingdings" pitchFamily="2" charset="2"/>
              </a:rPr>
              <a:t> Otoritas berwenang 	mengeluarkan izin bagi industri (</a:t>
            </a:r>
            <a:r>
              <a:rPr lang="en-US" sz="2400" b="0" i="1" smtClean="0">
                <a:solidFill>
                  <a:srgbClr val="660066"/>
                </a:solidFill>
                <a:sym typeface="Wingdings" pitchFamily="2" charset="2"/>
              </a:rPr>
              <a:t>polluters</a:t>
            </a:r>
            <a:r>
              <a:rPr lang="en-US" sz="2400" b="0" smtClean="0">
                <a:solidFill>
                  <a:srgbClr val="660066"/>
                </a:solidFill>
                <a:sym typeface="Wingdings" pitchFamily="2" charset="2"/>
              </a:rPr>
              <a:t>) untuk 	mengeluarkan sejumlah emisi. Oleh karena itu, 	</a:t>
            </a:r>
            <a:r>
              <a:rPr lang="en-US" sz="2400" b="0" i="1" smtClean="0">
                <a:solidFill>
                  <a:srgbClr val="660066"/>
                </a:solidFill>
                <a:sym typeface="Wingdings" pitchFamily="2" charset="2"/>
              </a:rPr>
              <a:t>polluter</a:t>
            </a:r>
            <a:r>
              <a:rPr lang="en-US" sz="2400" b="0" smtClean="0">
                <a:solidFill>
                  <a:srgbClr val="660066"/>
                </a:solidFill>
                <a:sym typeface="Wingdings" pitchFamily="2" charset="2"/>
              </a:rPr>
              <a:t> harus berusaha mengeluarkan emisi sesuai 	izin, apabila emisi yang harus dikeluarkan lebih 	banyak, maka mereka dapat membeli sejumlah 	izin dari </a:t>
            </a:r>
            <a:r>
              <a:rPr lang="en-US" sz="2400" b="0" i="1" smtClean="0">
                <a:solidFill>
                  <a:srgbClr val="660066"/>
                </a:solidFill>
                <a:sym typeface="Wingdings" pitchFamily="2" charset="2"/>
              </a:rPr>
              <a:t>polluters</a:t>
            </a:r>
            <a:r>
              <a:rPr lang="en-US" sz="2400" b="0" smtClean="0">
                <a:solidFill>
                  <a:srgbClr val="660066"/>
                </a:solidFill>
                <a:sym typeface="Wingdings" pitchFamily="2" charset="2"/>
              </a:rPr>
              <a:t> lain agar bisa meningkatkan jumlah 	pengeluaran emisi.</a:t>
            </a:r>
          </a:p>
          <a:p>
            <a:pPr marL="533400" indent="-533400" algn="just" eaLnBrk="1" hangingPunct="1">
              <a:lnSpc>
                <a:spcPct val="90000"/>
              </a:lnSpc>
              <a:tabLst>
                <a:tab pos="533400" algn="l"/>
              </a:tabLst>
            </a:pPr>
            <a:r>
              <a:rPr lang="en-US" sz="2400" b="0" smtClean="0">
                <a:solidFill>
                  <a:srgbClr val="660066"/>
                </a:solidFill>
                <a:sym typeface="Wingdings" pitchFamily="2" charset="2"/>
              </a:rPr>
              <a:t>		</a:t>
            </a:r>
            <a:r>
              <a:rPr lang="en-US" sz="2400" b="0" smtClean="0">
                <a:solidFill>
                  <a:srgbClr val="660066"/>
                </a:solidFill>
              </a:rPr>
              <a:t>mekanisme jual beli ijin terjadi melalui institusi lelang, 	dimana harga dari lisensi ditentukan oleh permintaan 	dan penyediaan pasar.</a:t>
            </a:r>
            <a:r>
              <a:rPr lang="en-US" sz="2400" b="0" smtClean="0">
                <a:solidFill>
                  <a:schemeClr val="tx1"/>
                </a:solidFill>
              </a:rPr>
              <a:t>	</a:t>
            </a:r>
            <a:endParaRPr lang="de-DE" sz="2400" b="0" smtClean="0">
              <a:solidFill>
                <a:srgbClr val="660066"/>
              </a:solidFill>
            </a:endParaRPr>
          </a:p>
        </p:txBody>
      </p:sp>
      <p:pic>
        <p:nvPicPr>
          <p:cNvPr id="14340"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295400" y="304800"/>
            <a:ext cx="7848600" cy="6096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MARKET CREATION (4)</a:t>
            </a:r>
          </a:p>
        </p:txBody>
      </p:sp>
      <p:sp>
        <p:nvSpPr>
          <p:cNvPr id="15363" name="Rectangle 3"/>
          <p:cNvSpPr>
            <a:spLocks noGrp="1" noChangeArrowheads="1"/>
          </p:cNvSpPr>
          <p:nvPr>
            <p:ph type="subTitle" idx="1"/>
          </p:nvPr>
        </p:nvSpPr>
        <p:spPr>
          <a:xfrm>
            <a:off x="838200" y="1447800"/>
            <a:ext cx="7696200" cy="4876800"/>
          </a:xfrm>
        </p:spPr>
        <p:txBody>
          <a:bodyPr/>
          <a:lstStyle/>
          <a:p>
            <a:pPr marL="579438" indent="-579438" algn="just" eaLnBrk="1" hangingPunct="1">
              <a:tabLst>
                <a:tab pos="579438" algn="l"/>
                <a:tab pos="914400" algn="l"/>
              </a:tabLst>
            </a:pPr>
            <a:r>
              <a:rPr lang="en-US" sz="2400" b="0" smtClean="0">
                <a:solidFill>
                  <a:srgbClr val="660066"/>
                </a:solidFill>
                <a:latin typeface="Tahoma" pitchFamily="34" charset="0"/>
              </a:rPr>
              <a:t>	b)	Perdagangan kuota pelaksanaan pembangunan 	(</a:t>
            </a:r>
            <a:r>
              <a:rPr lang="en-US" sz="2400" b="0" i="1" smtClean="0">
                <a:solidFill>
                  <a:srgbClr val="FF0000"/>
                </a:solidFill>
                <a:latin typeface="Tahoma" pitchFamily="34" charset="0"/>
              </a:rPr>
              <a:t>tradeable development quotas</a:t>
            </a:r>
            <a:r>
              <a:rPr lang="en-US" sz="2400" b="0" smtClean="0">
                <a:solidFill>
                  <a:srgbClr val="660066"/>
                </a:solidFill>
                <a:latin typeface="Tahoma" pitchFamily="34" charset="0"/>
              </a:rPr>
              <a:t>) </a:t>
            </a:r>
            <a:r>
              <a:rPr lang="en-US" sz="2400" b="0" smtClean="0">
                <a:solidFill>
                  <a:srgbClr val="FF0000"/>
                </a:solidFill>
                <a:latin typeface="Tahoma" pitchFamily="34" charset="0"/>
                <a:sym typeface="Wingdings" pitchFamily="2" charset="2"/>
              </a:rPr>
              <a:t> </a:t>
            </a:r>
            <a:r>
              <a:rPr lang="en-US" sz="2400" b="0" smtClean="0">
                <a:solidFill>
                  <a:srgbClr val="660066"/>
                </a:solidFill>
                <a:latin typeface="Tahoma" pitchFamily="34" charset="0"/>
                <a:sym typeface="Wingdings" pitchFamily="2" charset="2"/>
              </a:rPr>
              <a:t>Pihak yang 	berwenang bisa menetapkan kuota pembangunan 	(kontruksi) maksimum yang diizinkan, misal berapa 	meter kubik area yang bisa dibangun setiap tahun 	dengan tetap konsisten terhadap tujuan pembatasan 	pembangunan dan peningkatan kualitas. </a:t>
            </a:r>
          </a:p>
          <a:p>
            <a:pPr marL="579438" indent="-579438" algn="just" eaLnBrk="1" hangingPunct="1">
              <a:tabLst>
                <a:tab pos="579438" algn="l"/>
                <a:tab pos="914400" algn="l"/>
              </a:tabLst>
            </a:pPr>
            <a:r>
              <a:rPr lang="en-US" sz="2400" b="0" smtClean="0">
                <a:solidFill>
                  <a:srgbClr val="660066"/>
                </a:solidFill>
                <a:latin typeface="Tahoma" pitchFamily="34" charset="0"/>
                <a:sym typeface="Wingdings" pitchFamily="2" charset="2"/>
              </a:rPr>
              <a:t>		Kuota untuk setiap area bisa dialokasikan berdasarkan 	formula yang sesuai, adil dan diterima secara luas.</a:t>
            </a:r>
          </a:p>
        </p:txBody>
      </p:sp>
      <p:pic>
        <p:nvPicPr>
          <p:cNvPr id="15364"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295400" y="304800"/>
            <a:ext cx="7848600" cy="762000"/>
          </a:xfrm>
        </p:spPr>
        <p:txBody>
          <a:bodyPr/>
          <a:lstStyle/>
          <a:p>
            <a:pPr algn="ctr" eaLnBrk="1" hangingPunct="1"/>
            <a:r>
              <a:rPr lang="en-US" sz="4000" smtClean="0">
                <a:solidFill>
                  <a:srgbClr val="800080"/>
                </a:solidFill>
                <a:latin typeface="Bodoni MT Black" pitchFamily="18" charset="0"/>
              </a:rPr>
              <a:t>INSTRUMEN FISKAL (1)</a:t>
            </a:r>
          </a:p>
        </p:txBody>
      </p:sp>
      <p:sp>
        <p:nvSpPr>
          <p:cNvPr id="16387" name="Rectangle 3"/>
          <p:cNvSpPr>
            <a:spLocks noGrp="1" noChangeArrowheads="1"/>
          </p:cNvSpPr>
          <p:nvPr>
            <p:ph type="subTitle" idx="1"/>
          </p:nvPr>
        </p:nvSpPr>
        <p:spPr>
          <a:xfrm>
            <a:off x="533400" y="1981200"/>
            <a:ext cx="8458200" cy="4876800"/>
          </a:xfrm>
        </p:spPr>
        <p:txBody>
          <a:bodyPr/>
          <a:lstStyle/>
          <a:p>
            <a:pPr marL="517525" indent="-517525" algn="just" eaLnBrk="1" hangingPunct="1">
              <a:tabLst>
                <a:tab pos="517525" algn="l"/>
              </a:tabLst>
            </a:pPr>
            <a:r>
              <a:rPr lang="en-US" sz="2400" b="0" smtClean="0">
                <a:solidFill>
                  <a:srgbClr val="660066"/>
                </a:solidFill>
              </a:rPr>
              <a:t>♫	Instrumen fiskal seperti pajak dan subsidi, bisa digunakan untuk menjembatani perbedaan antara biaya/ manfaat privat dan sosial.                                                             </a:t>
            </a:r>
          </a:p>
          <a:p>
            <a:pPr marL="517525" indent="-517525" algn="just" eaLnBrk="1" hangingPunct="1">
              <a:tabLst>
                <a:tab pos="517525" algn="l"/>
              </a:tabLst>
            </a:pPr>
            <a:endParaRPr lang="en-US" sz="1600" b="0" smtClean="0">
              <a:solidFill>
                <a:srgbClr val="660066"/>
              </a:solidFill>
            </a:endParaRPr>
          </a:p>
          <a:p>
            <a:pPr marL="517525" indent="-517525" algn="just" eaLnBrk="1" hangingPunct="1">
              <a:tabLst>
                <a:tab pos="517525" algn="l"/>
              </a:tabLst>
            </a:pPr>
            <a:r>
              <a:rPr lang="en-US" sz="2400" b="0" smtClean="0">
                <a:solidFill>
                  <a:srgbClr val="660066"/>
                </a:solidFill>
              </a:rPr>
              <a:t>♫	Beberapa jenis pajak dalam instrumen fiskal, yaitu:</a:t>
            </a:r>
          </a:p>
          <a:p>
            <a:pPr marL="517525" indent="-517525" algn="just" eaLnBrk="1" hangingPunct="1">
              <a:tabLst>
                <a:tab pos="517525" algn="l"/>
              </a:tabLst>
            </a:pPr>
            <a:r>
              <a:rPr lang="en-US" sz="2400" b="0" smtClean="0">
                <a:solidFill>
                  <a:srgbClr val="660066"/>
                </a:solidFill>
              </a:rPr>
              <a:t>	a)	Pajak lingkungan </a:t>
            </a:r>
            <a:r>
              <a:rPr lang="en-US" sz="2400" b="0" smtClean="0">
                <a:solidFill>
                  <a:srgbClr val="00FF00"/>
                </a:solidFill>
                <a:sym typeface="Wingdings" pitchFamily="2" charset="2"/>
              </a:rPr>
              <a:t></a:t>
            </a:r>
            <a:r>
              <a:rPr lang="en-US" sz="2400" b="0" smtClean="0">
                <a:solidFill>
                  <a:srgbClr val="660066"/>
                </a:solidFill>
                <a:sym typeface="Wingdings" pitchFamily="2" charset="2"/>
              </a:rPr>
              <a:t> untuk pelaksanaannya, 	penentuan pajak harus sama dengan kerusakan 	lingkungan marginal, sesuai level polusi optimal 	secara sosial.</a:t>
            </a:r>
          </a:p>
          <a:p>
            <a:pPr marL="517525" indent="-517525" algn="just" eaLnBrk="1" hangingPunct="1">
              <a:tabLst>
                <a:tab pos="517525" algn="l"/>
              </a:tabLst>
            </a:pPr>
            <a:endParaRPr lang="en-US" sz="1400" b="0" smtClean="0">
              <a:solidFill>
                <a:srgbClr val="660066"/>
              </a:solidFill>
              <a:sym typeface="Wingdings" pitchFamily="2" charset="2"/>
            </a:endParaRPr>
          </a:p>
          <a:p>
            <a:pPr marL="517525" indent="-517525" algn="just" eaLnBrk="1" hangingPunct="1">
              <a:tabLst>
                <a:tab pos="517525" algn="l"/>
              </a:tabLst>
            </a:pPr>
            <a:r>
              <a:rPr lang="en-US" sz="2400" b="0" smtClean="0">
                <a:solidFill>
                  <a:srgbClr val="660066"/>
                </a:solidFill>
              </a:rPr>
              <a:t>		Pajak lingkungan lebih dikenal dengan istilah 	</a:t>
            </a:r>
            <a:r>
              <a:rPr lang="en-US" sz="2400" i="1" smtClean="0">
                <a:solidFill>
                  <a:srgbClr val="FF0000"/>
                </a:solidFill>
              </a:rPr>
              <a:t>PEGUVIAN TAX</a:t>
            </a:r>
            <a:r>
              <a:rPr lang="en-US" sz="2400" b="0" smtClean="0">
                <a:solidFill>
                  <a:srgbClr val="660066"/>
                </a:solidFill>
              </a:rPr>
              <a:t>.</a:t>
            </a:r>
          </a:p>
        </p:txBody>
      </p:sp>
      <p:pic>
        <p:nvPicPr>
          <p:cNvPr id="16388"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066800" y="274638"/>
            <a:ext cx="7620000" cy="715962"/>
          </a:xfrm>
        </p:spPr>
        <p:txBody>
          <a:bodyPr/>
          <a:lstStyle/>
          <a:p>
            <a:r>
              <a:rPr lang="en-US" sz="4000" b="0" smtClean="0">
                <a:solidFill>
                  <a:srgbClr val="800080"/>
                </a:solidFill>
                <a:latin typeface="Bodoni MT Black" pitchFamily="18" charset="0"/>
              </a:rPr>
              <a:t>INSTRUMEN FISKAL (2)</a:t>
            </a:r>
          </a:p>
        </p:txBody>
      </p:sp>
      <p:pic>
        <p:nvPicPr>
          <p:cNvPr id="17411" name="Picture 4"/>
          <p:cNvPicPr>
            <a:picLocks noChangeAspect="1" noChangeArrowheads="1"/>
          </p:cNvPicPr>
          <p:nvPr>
            <p:ph type="body" idx="4294967295"/>
          </p:nvPr>
        </p:nvPicPr>
        <p:blipFill>
          <a:blip r:embed="rId2"/>
          <a:srcRect/>
          <a:stretch>
            <a:fillRect/>
          </a:stretch>
        </p:blipFill>
        <p:spPr>
          <a:xfrm>
            <a:off x="2438400" y="3505200"/>
            <a:ext cx="5257800" cy="3148013"/>
          </a:xfrm>
          <a:noFill/>
        </p:spPr>
      </p:pic>
      <p:sp>
        <p:nvSpPr>
          <p:cNvPr id="17412" name="Rectangle 6"/>
          <p:cNvSpPr>
            <a:spLocks noChangeArrowheads="1"/>
          </p:cNvSpPr>
          <p:nvPr/>
        </p:nvSpPr>
        <p:spPr bwMode="auto">
          <a:xfrm>
            <a:off x="685800" y="1219200"/>
            <a:ext cx="8229600" cy="2647950"/>
          </a:xfrm>
          <a:prstGeom prst="rect">
            <a:avLst/>
          </a:prstGeom>
          <a:noFill/>
          <a:ln w="9525">
            <a:noFill/>
            <a:miter lim="800000"/>
            <a:headEnd/>
            <a:tailEnd/>
          </a:ln>
        </p:spPr>
        <p:txBody>
          <a:bodyPr>
            <a:spAutoFit/>
          </a:bodyPr>
          <a:lstStyle/>
          <a:p>
            <a:pPr marL="457200" indent="-457200" algn="just">
              <a:tabLst>
                <a:tab pos="457200" algn="l"/>
              </a:tabLst>
            </a:pPr>
            <a:r>
              <a:rPr lang="en-US" sz="2400" i="0">
                <a:solidFill>
                  <a:srgbClr val="660066"/>
                </a:solidFill>
              </a:rPr>
              <a:t>	Penerapan pajak lingkungan tidak berarti menghasilkan </a:t>
            </a:r>
            <a:r>
              <a:rPr lang="en-US" sz="2400">
                <a:solidFill>
                  <a:srgbClr val="660066"/>
                </a:solidFill>
              </a:rPr>
              <a:t>“zero level</a:t>
            </a:r>
            <a:r>
              <a:rPr lang="en-US" sz="2400" i="0">
                <a:solidFill>
                  <a:srgbClr val="660066"/>
                </a:solidFill>
              </a:rPr>
              <a:t>” dari eksternalitas polusi, akan tetapi akan dicapai suatu level optimal dimana </a:t>
            </a:r>
            <a:r>
              <a:rPr lang="en-US" sz="2400">
                <a:solidFill>
                  <a:srgbClr val="FF0000"/>
                </a:solidFill>
              </a:rPr>
              <a:t>marginal benefit</a:t>
            </a:r>
            <a:r>
              <a:rPr lang="en-US" sz="2400" i="0">
                <a:solidFill>
                  <a:srgbClr val="FF0000"/>
                </a:solidFill>
              </a:rPr>
              <a:t> akibat pengurangan polusi = </a:t>
            </a:r>
            <a:r>
              <a:rPr lang="en-US" sz="2400">
                <a:solidFill>
                  <a:srgbClr val="FF0000"/>
                </a:solidFill>
              </a:rPr>
              <a:t>marginal cost</a:t>
            </a:r>
            <a:r>
              <a:rPr lang="en-US" sz="2400" i="0">
                <a:solidFill>
                  <a:srgbClr val="660066"/>
                </a:solidFill>
              </a:rPr>
              <a:t>, atau </a:t>
            </a:r>
            <a:r>
              <a:rPr lang="en-US" sz="2400">
                <a:solidFill>
                  <a:srgbClr val="FF0000"/>
                </a:solidFill>
              </a:rPr>
              <a:t>marginal damage</a:t>
            </a:r>
            <a:r>
              <a:rPr lang="en-US" sz="2400" i="0">
                <a:solidFill>
                  <a:srgbClr val="FF0000"/>
                </a:solidFill>
              </a:rPr>
              <a:t> </a:t>
            </a:r>
            <a:r>
              <a:rPr lang="en-US" sz="2400">
                <a:solidFill>
                  <a:srgbClr val="FF0000"/>
                </a:solidFill>
              </a:rPr>
              <a:t>(social cost</a:t>
            </a:r>
            <a:r>
              <a:rPr lang="en-US" sz="2400" i="0">
                <a:solidFill>
                  <a:srgbClr val="FF0000"/>
                </a:solidFill>
              </a:rPr>
              <a:t>) = </a:t>
            </a:r>
            <a:r>
              <a:rPr lang="en-US" sz="2400">
                <a:solidFill>
                  <a:srgbClr val="FF0000"/>
                </a:solidFill>
              </a:rPr>
              <a:t>marginal benefit</a:t>
            </a:r>
            <a:r>
              <a:rPr lang="en-US" sz="2400" i="0">
                <a:solidFill>
                  <a:srgbClr val="660066"/>
                </a:solidFill>
              </a:rPr>
              <a:t> produksi suatu barang (Gambar 2.)</a:t>
            </a:r>
            <a:r>
              <a:rPr lang="en-US" sz="2400">
                <a:solidFill>
                  <a:srgbClr val="660066"/>
                </a:solidFill>
              </a:rPr>
              <a:t>.</a:t>
            </a:r>
            <a:r>
              <a:rPr lang="en-US" sz="2400" i="0">
                <a:solidFill>
                  <a:srgbClr val="660066"/>
                </a:solidFill>
              </a:rPr>
              <a:t> </a:t>
            </a:r>
          </a:p>
          <a:p>
            <a:pPr marL="457200" indent="-457200" algn="just">
              <a:tabLst>
                <a:tab pos="457200" algn="l"/>
              </a:tabLst>
            </a:pPr>
            <a:endParaRPr lang="en-US" sz="2400" i="0">
              <a:solidFill>
                <a:srgbClr val="660066"/>
              </a:solidFill>
            </a:endParaRPr>
          </a:p>
        </p:txBody>
      </p:sp>
      <p:pic>
        <p:nvPicPr>
          <p:cNvPr id="17413" name="Picture 4" descr="C:\Users\youXxive\Documents\moneysw.gif"/>
          <p:cNvPicPr>
            <a:picLocks noChangeAspect="1" noChangeArrowheads="1" noCrop="1"/>
          </p:cNvPicPr>
          <p:nvPr/>
        </p:nvPicPr>
        <p:blipFill>
          <a:blip r:embed="rId3"/>
          <a:srcRect/>
          <a:stretch>
            <a:fillRect/>
          </a:stretch>
        </p:blipFill>
        <p:spPr bwMode="auto">
          <a:xfrm>
            <a:off x="838200" y="3048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idx="4294967295"/>
          </p:nvPr>
        </p:nvSpPr>
        <p:spPr>
          <a:xfrm>
            <a:off x="1295400" y="304800"/>
            <a:ext cx="7848600" cy="685800"/>
          </a:xfrm>
        </p:spPr>
        <p:txBody>
          <a:bodyPr/>
          <a:lstStyle/>
          <a:p>
            <a:pPr eaLnBrk="1" hangingPunct="1"/>
            <a:r>
              <a:rPr lang="en-US" sz="4000" b="0" smtClean="0">
                <a:solidFill>
                  <a:srgbClr val="800080"/>
                </a:solidFill>
                <a:latin typeface="Bodoni MT Black" pitchFamily="18" charset="0"/>
              </a:rPr>
              <a:t>INSTRUMEN FISKAL (3)</a:t>
            </a:r>
          </a:p>
        </p:txBody>
      </p:sp>
      <p:sp>
        <p:nvSpPr>
          <p:cNvPr id="18435" name="Rectangle 3"/>
          <p:cNvSpPr>
            <a:spLocks noGrp="1" noChangeArrowheads="1"/>
          </p:cNvSpPr>
          <p:nvPr>
            <p:ph type="subTitle" idx="4294967295"/>
          </p:nvPr>
        </p:nvSpPr>
        <p:spPr>
          <a:xfrm>
            <a:off x="609600" y="1752600"/>
            <a:ext cx="8534400" cy="5105400"/>
          </a:xfrm>
        </p:spPr>
        <p:txBody>
          <a:bodyPr/>
          <a:lstStyle/>
          <a:p>
            <a:pPr marL="609600" indent="-609600" algn="just" eaLnBrk="1" hangingPunct="1">
              <a:spcBef>
                <a:spcPct val="0"/>
              </a:spcBef>
              <a:buClrTx/>
              <a:buFontTx/>
              <a:buAutoNum type="alphaLcParenR" startAt="2"/>
              <a:tabLst>
                <a:tab pos="633413" algn="l"/>
              </a:tabLst>
            </a:pPr>
            <a:r>
              <a:rPr lang="en-US" sz="2400" smtClean="0">
                <a:solidFill>
                  <a:srgbClr val="660066"/>
                </a:solidFill>
                <a:latin typeface="Tahoma" pitchFamily="34" charset="0"/>
                <a:sym typeface="Wingdings" pitchFamily="2" charset="2"/>
              </a:rPr>
              <a:t>Pajak emisi dan </a:t>
            </a:r>
            <a:r>
              <a:rPr lang="en-US" sz="2400" i="1" smtClean="0">
                <a:solidFill>
                  <a:srgbClr val="660066"/>
                </a:solidFill>
                <a:latin typeface="Tahoma" pitchFamily="34" charset="0"/>
                <a:sym typeface="Wingdings" pitchFamily="2" charset="2"/>
              </a:rPr>
              <a:t>effluent</a:t>
            </a:r>
            <a:r>
              <a:rPr lang="en-US" sz="2400" smtClean="0">
                <a:solidFill>
                  <a:srgbClr val="660066"/>
                </a:solidFill>
                <a:latin typeface="Tahoma" pitchFamily="34" charset="0"/>
                <a:sym typeface="Wingdings" pitchFamily="2" charset="2"/>
              </a:rPr>
              <a:t> </a:t>
            </a:r>
            <a:r>
              <a:rPr lang="en-US" sz="2400" smtClean="0">
                <a:solidFill>
                  <a:srgbClr val="00FF00"/>
                </a:solidFill>
                <a:latin typeface="Tahoma" pitchFamily="34" charset="0"/>
                <a:sym typeface="Wingdings" pitchFamily="2" charset="2"/>
              </a:rPr>
              <a:t></a:t>
            </a:r>
            <a:r>
              <a:rPr lang="en-US" sz="2400" smtClean="0">
                <a:solidFill>
                  <a:srgbClr val="660066"/>
                </a:solidFill>
                <a:latin typeface="Tahoma" pitchFamily="34" charset="0"/>
                <a:sym typeface="Wingdings" pitchFamily="2" charset="2"/>
              </a:rPr>
              <a:t> juga dikenal sebagai 	“</a:t>
            </a:r>
            <a:r>
              <a:rPr lang="en-US" sz="2400" i="1" smtClean="0">
                <a:solidFill>
                  <a:srgbClr val="FF0000"/>
                </a:solidFill>
                <a:latin typeface="Tahoma" pitchFamily="34" charset="0"/>
                <a:sym typeface="Wingdings" pitchFamily="2" charset="2"/>
              </a:rPr>
              <a:t>pollution </a:t>
            </a:r>
            <a:r>
              <a:rPr lang="en-US" sz="2400" smtClean="0">
                <a:solidFill>
                  <a:srgbClr val="FF0000"/>
                </a:solidFill>
                <a:latin typeface="Tahoma" pitchFamily="34" charset="0"/>
                <a:sym typeface="Wingdings" pitchFamily="2" charset="2"/>
              </a:rPr>
              <a:t>charge</a:t>
            </a:r>
            <a:r>
              <a:rPr lang="en-US" sz="2400" smtClean="0">
                <a:solidFill>
                  <a:srgbClr val="660066"/>
                </a:solidFill>
                <a:latin typeface="Tahoma" pitchFamily="34" charset="0"/>
                <a:sym typeface="Wingdings" pitchFamily="2" charset="2"/>
              </a:rPr>
              <a:t>” diberlakukan sebagai cara untuk 	menyediakan insentif progresif dalam kontrol polusi, 	dimana </a:t>
            </a:r>
            <a:r>
              <a:rPr lang="en-US" sz="2400" i="1" smtClean="0">
                <a:solidFill>
                  <a:srgbClr val="660066"/>
                </a:solidFill>
                <a:latin typeface="Tahoma" pitchFamily="34" charset="0"/>
                <a:sym typeface="Wingdings" pitchFamily="2" charset="2"/>
              </a:rPr>
              <a:t>polluter</a:t>
            </a:r>
            <a:r>
              <a:rPr lang="en-US" sz="2400" smtClean="0">
                <a:solidFill>
                  <a:srgbClr val="660066"/>
                </a:solidFill>
                <a:latin typeface="Tahoma" pitchFamily="34" charset="0"/>
                <a:sym typeface="Wingdings" pitchFamily="2" charset="2"/>
              </a:rPr>
              <a:t> yang mengeluarkan emisi di bawah 	standar akan dikenai pajak lebih rendah dibandingkan 	</a:t>
            </a:r>
            <a:r>
              <a:rPr lang="en-US" sz="2400" i="1" smtClean="0">
                <a:solidFill>
                  <a:srgbClr val="660066"/>
                </a:solidFill>
                <a:latin typeface="Tahoma" pitchFamily="34" charset="0"/>
                <a:sym typeface="Wingdings" pitchFamily="2" charset="2"/>
              </a:rPr>
              <a:t>polluter</a:t>
            </a:r>
            <a:r>
              <a:rPr lang="en-US" sz="2400" smtClean="0">
                <a:solidFill>
                  <a:srgbClr val="660066"/>
                </a:solidFill>
                <a:latin typeface="Tahoma" pitchFamily="34" charset="0"/>
                <a:sym typeface="Wingdings" pitchFamily="2" charset="2"/>
              </a:rPr>
              <a:t> yang melebihi standar.</a:t>
            </a:r>
          </a:p>
          <a:p>
            <a:pPr marL="609600" indent="-609600" algn="just" eaLnBrk="1" hangingPunct="1">
              <a:spcBef>
                <a:spcPct val="0"/>
              </a:spcBef>
              <a:buClrTx/>
              <a:buFontTx/>
              <a:buNone/>
              <a:tabLst>
                <a:tab pos="633413" algn="l"/>
              </a:tabLst>
            </a:pPr>
            <a:endParaRPr lang="en-US" sz="1600" smtClean="0">
              <a:solidFill>
                <a:srgbClr val="660066"/>
              </a:solidFill>
              <a:latin typeface="Tahoma" pitchFamily="34" charset="0"/>
              <a:sym typeface="Wingdings" pitchFamily="2" charset="2"/>
            </a:endParaRPr>
          </a:p>
          <a:p>
            <a:pPr marL="609600" indent="-609600" algn="just" eaLnBrk="1" hangingPunct="1">
              <a:spcBef>
                <a:spcPct val="0"/>
              </a:spcBef>
              <a:buClrTx/>
              <a:buFontTx/>
              <a:buNone/>
              <a:tabLst>
                <a:tab pos="633413" algn="l"/>
              </a:tabLst>
            </a:pPr>
            <a:r>
              <a:rPr lang="de-DE" sz="2400" smtClean="0">
                <a:solidFill>
                  <a:srgbClr val="660066"/>
                </a:solidFill>
                <a:latin typeface="Tahoma" pitchFamily="34" charset="0"/>
                <a:sym typeface="Wingdings" pitchFamily="2" charset="2"/>
              </a:rPr>
              <a:t>	Pajak emisi memiliki beberapa kelemahan, yaitu: (1) untuk menetapkan nilai pajak yang tepat diperlukan estimasi kurva </a:t>
            </a:r>
            <a:r>
              <a:rPr lang="de-DE" sz="2400" i="1" smtClean="0">
                <a:solidFill>
                  <a:srgbClr val="660066"/>
                </a:solidFill>
                <a:latin typeface="Tahoma" pitchFamily="34" charset="0"/>
                <a:sym typeface="Wingdings" pitchFamily="2" charset="2"/>
              </a:rPr>
              <a:t>marginal benefit</a:t>
            </a:r>
            <a:r>
              <a:rPr lang="de-DE" sz="2400" smtClean="0">
                <a:solidFill>
                  <a:srgbClr val="660066"/>
                </a:solidFill>
                <a:latin typeface="Tahoma" pitchFamily="34" charset="0"/>
                <a:sym typeface="Wingdings" pitchFamily="2" charset="2"/>
              </a:rPr>
              <a:t> dan </a:t>
            </a:r>
            <a:r>
              <a:rPr lang="de-DE" sz="2400" i="1" smtClean="0">
                <a:solidFill>
                  <a:srgbClr val="660066"/>
                </a:solidFill>
                <a:latin typeface="Tahoma" pitchFamily="34" charset="0"/>
                <a:sym typeface="Wingdings" pitchFamily="2" charset="2"/>
              </a:rPr>
              <a:t>marginal cost</a:t>
            </a:r>
            <a:r>
              <a:rPr lang="de-DE" sz="2400" smtClean="0">
                <a:solidFill>
                  <a:srgbClr val="660066"/>
                </a:solidFill>
                <a:latin typeface="Tahoma" pitchFamily="34" charset="0"/>
                <a:sym typeface="Wingdings" pitchFamily="2" charset="2"/>
              </a:rPr>
              <a:t> dalam penentuan level polusi optimal; (2) pajak yang rendah tidak menghasilkan banyak insentif untuk perilaku yang berwawasan lingkungan</a:t>
            </a:r>
          </a:p>
        </p:txBody>
      </p:sp>
      <p:pic>
        <p:nvPicPr>
          <p:cNvPr id="18436"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1295400" y="304800"/>
            <a:ext cx="7848600" cy="685800"/>
          </a:xfrm>
        </p:spPr>
        <p:txBody>
          <a:bodyPr/>
          <a:lstStyle/>
          <a:p>
            <a:pPr algn="ctr" eaLnBrk="1" hangingPunct="1"/>
            <a:r>
              <a:rPr lang="en-US" sz="4000" smtClean="0">
                <a:solidFill>
                  <a:srgbClr val="800080"/>
                </a:solidFill>
                <a:latin typeface="Bodoni MT Black" pitchFamily="18" charset="0"/>
              </a:rPr>
              <a:t>INSTRUMEN FISKAL (4)</a:t>
            </a:r>
          </a:p>
        </p:txBody>
      </p:sp>
      <p:sp>
        <p:nvSpPr>
          <p:cNvPr id="19459" name="Rectangle 3"/>
          <p:cNvSpPr>
            <a:spLocks noGrp="1" noChangeArrowheads="1"/>
          </p:cNvSpPr>
          <p:nvPr>
            <p:ph type="subTitle" idx="1"/>
          </p:nvPr>
        </p:nvSpPr>
        <p:spPr>
          <a:xfrm>
            <a:off x="533400" y="1828800"/>
            <a:ext cx="8610600" cy="5029200"/>
          </a:xfrm>
        </p:spPr>
        <p:txBody>
          <a:bodyPr/>
          <a:lstStyle/>
          <a:p>
            <a:pPr marL="457200" indent="-457200" algn="just" eaLnBrk="1" hangingPunct="1">
              <a:tabLst>
                <a:tab pos="457200" algn="l"/>
                <a:tab pos="854075" algn="l"/>
              </a:tabLst>
            </a:pPr>
            <a:r>
              <a:rPr lang="en-US" sz="2400" b="0" smtClean="0">
                <a:solidFill>
                  <a:srgbClr val="660066"/>
                </a:solidFill>
              </a:rPr>
              <a:t>	c) Pajak input dan produk akhir </a:t>
            </a:r>
            <a:r>
              <a:rPr lang="en-US" sz="2400" b="0" smtClean="0">
                <a:solidFill>
                  <a:srgbClr val="00FF00"/>
                </a:solidFill>
                <a:sym typeface="Wingdings" pitchFamily="2" charset="2"/>
              </a:rPr>
              <a:t></a:t>
            </a:r>
            <a:r>
              <a:rPr lang="en-US" sz="2400" b="0" smtClean="0">
                <a:solidFill>
                  <a:srgbClr val="660066"/>
                </a:solidFill>
                <a:sym typeface="Wingdings" pitchFamily="2" charset="2"/>
              </a:rPr>
              <a:t> pemberlakuan pajak 	untuk setiap produksi dan konsumsi yang dihubungkan 	dengan eksternalitas polusi. </a:t>
            </a:r>
            <a:endParaRPr lang="en-US" sz="2400" b="0" smtClean="0">
              <a:solidFill>
                <a:srgbClr val="660066"/>
              </a:solidFill>
            </a:endParaRPr>
          </a:p>
          <a:p>
            <a:pPr marL="457200" indent="-457200" algn="just" eaLnBrk="1" hangingPunct="1">
              <a:tabLst>
                <a:tab pos="457200" algn="l"/>
                <a:tab pos="854075" algn="l"/>
              </a:tabLst>
            </a:pPr>
            <a:endParaRPr lang="en-US" sz="1200" b="0" smtClean="0">
              <a:solidFill>
                <a:srgbClr val="660066"/>
              </a:solidFill>
            </a:endParaRPr>
          </a:p>
          <a:p>
            <a:pPr marL="457200" indent="-457200" algn="just" eaLnBrk="1" hangingPunct="1">
              <a:tabLst>
                <a:tab pos="457200" algn="l"/>
                <a:tab pos="854075" algn="l"/>
              </a:tabLst>
            </a:pPr>
            <a:r>
              <a:rPr lang="en-US" sz="2400" b="0" smtClean="0">
                <a:solidFill>
                  <a:srgbClr val="660066"/>
                </a:solidFill>
              </a:rPr>
              <a:t>	d)	</a:t>
            </a:r>
            <a:r>
              <a:rPr lang="en-US" sz="2400" b="0" i="1" smtClean="0">
                <a:solidFill>
                  <a:srgbClr val="660066"/>
                </a:solidFill>
              </a:rPr>
              <a:t>Transferable reforestation tax credit</a:t>
            </a:r>
            <a:r>
              <a:rPr lang="en-US" sz="2400" b="0" smtClean="0">
                <a:solidFill>
                  <a:srgbClr val="660066"/>
                </a:solidFill>
              </a:rPr>
              <a:t> </a:t>
            </a:r>
            <a:r>
              <a:rPr lang="en-US" sz="2400" b="0" smtClean="0">
                <a:solidFill>
                  <a:srgbClr val="00FF00"/>
                </a:solidFill>
                <a:sym typeface="Wingdings" pitchFamily="2" charset="2"/>
              </a:rPr>
              <a:t></a:t>
            </a:r>
            <a:r>
              <a:rPr lang="en-US" sz="2400" b="0" smtClean="0">
                <a:solidFill>
                  <a:srgbClr val="660066"/>
                </a:solidFill>
                <a:sym typeface="Wingdings" pitchFamily="2" charset="2"/>
              </a:rPr>
              <a:t> merupakan 	sebuah bentuk kredit pajak, dimana pemilik lahan yang 	memilih untuk memelihara lahan mereka sesuai dengan 	prinsip kehutanan (atau menanam spesies asli) akan 	menerima kredit pajak, dimana mereka dapat 	mengurangi biaya pajak yang harus dikeluarkan.</a:t>
            </a:r>
            <a:endParaRPr lang="de-DE" sz="2400" b="0" smtClean="0">
              <a:solidFill>
                <a:srgbClr val="660066"/>
              </a:solidFill>
            </a:endParaRPr>
          </a:p>
        </p:txBody>
      </p:sp>
      <p:pic>
        <p:nvPicPr>
          <p:cNvPr id="19460"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idx="4294967295"/>
          </p:nvPr>
        </p:nvSpPr>
        <p:spPr>
          <a:xfrm>
            <a:off x="1295400" y="304800"/>
            <a:ext cx="7848600" cy="685800"/>
          </a:xfrm>
        </p:spPr>
        <p:txBody>
          <a:bodyPr/>
          <a:lstStyle/>
          <a:p>
            <a:pPr eaLnBrk="1" hangingPunct="1"/>
            <a:r>
              <a:rPr lang="en-US" sz="4000" b="0" smtClean="0">
                <a:solidFill>
                  <a:srgbClr val="800080"/>
                </a:solidFill>
                <a:latin typeface="Bodoni MT Black" pitchFamily="18" charset="0"/>
              </a:rPr>
              <a:t>INSTRUMEN FISKAL (5)</a:t>
            </a:r>
          </a:p>
        </p:txBody>
      </p:sp>
      <p:sp>
        <p:nvSpPr>
          <p:cNvPr id="20483" name="Rectangle 3"/>
          <p:cNvSpPr>
            <a:spLocks noGrp="1" noChangeArrowheads="1"/>
          </p:cNvSpPr>
          <p:nvPr>
            <p:ph type="subTitle" idx="4294967295"/>
          </p:nvPr>
        </p:nvSpPr>
        <p:spPr>
          <a:xfrm>
            <a:off x="533400" y="1600200"/>
            <a:ext cx="8610600" cy="5257800"/>
          </a:xfrm>
        </p:spPr>
        <p:txBody>
          <a:bodyPr/>
          <a:lstStyle/>
          <a:p>
            <a:pPr marL="457200" indent="-457200" algn="just" eaLnBrk="1" hangingPunct="1">
              <a:buFontTx/>
              <a:buNone/>
              <a:tabLst>
                <a:tab pos="457200" algn="l"/>
                <a:tab pos="854075" algn="l"/>
              </a:tabLst>
            </a:pPr>
            <a:r>
              <a:rPr lang="en-US" sz="2400" smtClean="0">
                <a:solidFill>
                  <a:srgbClr val="660066"/>
                </a:solidFill>
              </a:rPr>
              <a:t>	e)	Pajak penggunaan lahan secara berbeda </a:t>
            </a:r>
            <a:r>
              <a:rPr lang="en-US" sz="2400" smtClean="0">
                <a:solidFill>
                  <a:srgbClr val="00FF00"/>
                </a:solidFill>
                <a:sym typeface="Wingdings" pitchFamily="2" charset="2"/>
              </a:rPr>
              <a:t></a:t>
            </a:r>
            <a:r>
              <a:rPr lang="en-US" sz="2400" smtClean="0">
                <a:solidFill>
                  <a:srgbClr val="660066"/>
                </a:solidFill>
                <a:sym typeface="Wingdings" pitchFamily="2" charset="2"/>
              </a:rPr>
              <a:t> 	penggunaan lahan digolongkan kepada sejumlah 	kategori dimulai dari yang paling menguntungkan 	lingkungan (</a:t>
            </a:r>
            <a:r>
              <a:rPr lang="en-US" sz="2400" i="1" smtClean="0">
                <a:solidFill>
                  <a:srgbClr val="660066"/>
                </a:solidFill>
                <a:sym typeface="Wingdings" pitchFamily="2" charset="2"/>
              </a:rPr>
              <a:t>natural forest</a:t>
            </a:r>
            <a:r>
              <a:rPr lang="en-US" sz="2400" smtClean="0">
                <a:solidFill>
                  <a:srgbClr val="660066"/>
                </a:solidFill>
                <a:sym typeface="Wingdings" pitchFamily="2" charset="2"/>
              </a:rPr>
              <a:t>) sampai dengan 	penggunaan yang paling merusak lingkungan 	</a:t>
            </a:r>
            <a:r>
              <a:rPr lang="en-US" sz="2400" i="1" smtClean="0">
                <a:solidFill>
                  <a:srgbClr val="660066"/>
                </a:solidFill>
                <a:sym typeface="Wingdings" pitchFamily="2" charset="2"/>
              </a:rPr>
              <a:t>(industrial site</a:t>
            </a:r>
            <a:r>
              <a:rPr lang="en-US" sz="2400" smtClean="0">
                <a:solidFill>
                  <a:srgbClr val="660066"/>
                </a:solidFill>
                <a:sym typeface="Wingdings" pitchFamily="2" charset="2"/>
              </a:rPr>
              <a:t>)</a:t>
            </a:r>
            <a:r>
              <a:rPr lang="en-US" sz="2400" i="1" smtClean="0">
                <a:solidFill>
                  <a:srgbClr val="660066"/>
                </a:solidFill>
                <a:sym typeface="Wingdings" pitchFamily="2" charset="2"/>
              </a:rPr>
              <a:t>.</a:t>
            </a:r>
            <a:r>
              <a:rPr lang="en-US" sz="2400" smtClean="0">
                <a:solidFill>
                  <a:srgbClr val="660066"/>
                </a:solidFill>
                <a:sym typeface="Wingdings" pitchFamily="2" charset="2"/>
              </a:rPr>
              <a:t> </a:t>
            </a:r>
          </a:p>
          <a:p>
            <a:pPr marL="457200" indent="-457200" algn="just" eaLnBrk="1" hangingPunct="1">
              <a:buFontTx/>
              <a:buNone/>
              <a:tabLst>
                <a:tab pos="457200" algn="l"/>
                <a:tab pos="854075" algn="l"/>
              </a:tabLst>
            </a:pPr>
            <a:endParaRPr lang="en-US" sz="1200" smtClean="0">
              <a:solidFill>
                <a:srgbClr val="660066"/>
              </a:solidFill>
              <a:sym typeface="Wingdings" pitchFamily="2" charset="2"/>
            </a:endParaRPr>
          </a:p>
          <a:p>
            <a:pPr marL="457200" indent="-457200" algn="just" eaLnBrk="1" hangingPunct="1">
              <a:buFontTx/>
              <a:buNone/>
              <a:tabLst>
                <a:tab pos="457200" algn="l"/>
                <a:tab pos="854075" algn="l"/>
              </a:tabLst>
            </a:pPr>
            <a:r>
              <a:rPr lang="en-US" sz="2400" smtClean="0">
                <a:solidFill>
                  <a:srgbClr val="660066"/>
                </a:solidFill>
                <a:sym typeface="Wingdings" pitchFamily="2" charset="2"/>
              </a:rPr>
              <a:t>		Pajak akan dibebankan kepada pemilik lahan ketika 	mereka mengganti fungsi lahan dari tingkatan yang 	lebih tinggi ke tingkatan yang lebih rendah. Semakin 	jauh tingkat perubahan </a:t>
            </a:r>
            <a:r>
              <a:rPr lang="en-US" sz="2400" smtClean="0">
                <a:solidFill>
                  <a:srgbClr val="00FF00"/>
                </a:solidFill>
                <a:sym typeface="Wingdings" pitchFamily="2" charset="2"/>
              </a:rPr>
              <a:t></a:t>
            </a:r>
            <a:r>
              <a:rPr lang="en-US" sz="2400" smtClean="0">
                <a:solidFill>
                  <a:srgbClr val="660066"/>
                </a:solidFill>
                <a:sym typeface="Wingdings" pitchFamily="2" charset="2"/>
              </a:rPr>
              <a:t> pajak akan semakin 	tinggi. </a:t>
            </a:r>
            <a:endParaRPr lang="en-US" sz="2400" smtClean="0">
              <a:solidFill>
                <a:srgbClr val="660066"/>
              </a:solidFill>
            </a:endParaRPr>
          </a:p>
          <a:p>
            <a:pPr marL="457200" indent="-457200" algn="just" eaLnBrk="1" hangingPunct="1">
              <a:buFontTx/>
              <a:buNone/>
              <a:tabLst>
                <a:tab pos="457200" algn="l"/>
                <a:tab pos="854075" algn="l"/>
              </a:tabLst>
            </a:pPr>
            <a:r>
              <a:rPr lang="en-US" sz="2400" smtClean="0">
                <a:solidFill>
                  <a:srgbClr val="660066"/>
                </a:solidFill>
              </a:rPr>
              <a:t>		</a:t>
            </a:r>
            <a:r>
              <a:rPr lang="en-US" sz="2400" smtClean="0">
                <a:solidFill>
                  <a:srgbClr val="FF0000"/>
                </a:solidFill>
              </a:rPr>
              <a:t>Mis:</a:t>
            </a:r>
            <a:r>
              <a:rPr lang="en-US" sz="2400" smtClean="0">
                <a:solidFill>
                  <a:srgbClr val="660066"/>
                </a:solidFill>
              </a:rPr>
              <a:t> pajak untuk perubahan hutan menjadi kawasan 	industri jauh lebih besar dibanding merubah lahan 	pertanian menjadi kawasan perumahan.</a:t>
            </a:r>
            <a:endParaRPr lang="de-DE" sz="2400" smtClean="0">
              <a:solidFill>
                <a:srgbClr val="660066"/>
              </a:solidFill>
            </a:endParaRPr>
          </a:p>
        </p:txBody>
      </p:sp>
      <p:pic>
        <p:nvPicPr>
          <p:cNvPr id="20484"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1295400" y="304800"/>
            <a:ext cx="7848600" cy="533400"/>
          </a:xfrm>
        </p:spPr>
        <p:txBody>
          <a:bodyPr/>
          <a:lstStyle/>
          <a:p>
            <a:pPr algn="ctr" eaLnBrk="1" hangingPunct="1"/>
            <a:r>
              <a:rPr lang="en-US" sz="4000" smtClean="0">
                <a:solidFill>
                  <a:srgbClr val="800080"/>
                </a:solidFill>
                <a:latin typeface="Bodoni MT Black" pitchFamily="18" charset="0"/>
              </a:rPr>
              <a:t>INSTRUMEN FINANSIAL (1)</a:t>
            </a:r>
          </a:p>
        </p:txBody>
      </p:sp>
      <p:sp>
        <p:nvSpPr>
          <p:cNvPr id="21507" name="Rectangle 3"/>
          <p:cNvSpPr>
            <a:spLocks noGrp="1" noChangeArrowheads="1"/>
          </p:cNvSpPr>
          <p:nvPr>
            <p:ph type="subTitle" idx="1"/>
          </p:nvPr>
        </p:nvSpPr>
        <p:spPr>
          <a:xfrm>
            <a:off x="533400" y="1676400"/>
            <a:ext cx="8610600" cy="5181600"/>
          </a:xfrm>
        </p:spPr>
        <p:txBody>
          <a:bodyPr/>
          <a:lstStyle/>
          <a:p>
            <a:pPr algn="just" eaLnBrk="1" hangingPunct="1">
              <a:tabLst>
                <a:tab pos="450850" algn="l"/>
              </a:tabLst>
            </a:pPr>
            <a:r>
              <a:rPr lang="en-US" sz="2400" b="0" smtClean="0">
                <a:solidFill>
                  <a:srgbClr val="660066"/>
                </a:solidFill>
                <a:latin typeface="Tahoma" pitchFamily="34" charset="0"/>
                <a:cs typeface="Tahoma" pitchFamily="34" charset="0"/>
              </a:rPr>
              <a:t>♫	Instrumen finansial mempunyai banyak kesamaan dengan 	sistem insentif pajak dan subsidi, begitu juga dengan 	kelemahan-kelemahannya.</a:t>
            </a:r>
          </a:p>
          <a:p>
            <a:pPr algn="just" eaLnBrk="1" hangingPunct="1">
              <a:tabLst>
                <a:tab pos="450850" algn="l"/>
              </a:tabLst>
            </a:pPr>
            <a:endParaRPr lang="en-US" sz="1800" b="0" smtClean="0">
              <a:solidFill>
                <a:srgbClr val="660066"/>
              </a:solidFill>
              <a:latin typeface="Tahoma" pitchFamily="34" charset="0"/>
              <a:cs typeface="Tahoma" pitchFamily="34" charset="0"/>
            </a:endParaRPr>
          </a:p>
          <a:p>
            <a:pPr algn="just" eaLnBrk="1" hangingPunct="1">
              <a:tabLst>
                <a:tab pos="450850" algn="l"/>
              </a:tabLst>
            </a:pPr>
            <a:r>
              <a:rPr lang="en-US" sz="2400" b="0" smtClean="0">
                <a:solidFill>
                  <a:srgbClr val="660066"/>
                </a:solidFill>
                <a:latin typeface="Tahoma" pitchFamily="34" charset="0"/>
                <a:cs typeface="Tahoma" pitchFamily="34" charset="0"/>
              </a:rPr>
              <a:t>♫	Instrumen finansial dibedakan dengan instrumen fiskal 	karena instrumen ini sering mendapat tambahan </a:t>
            </a:r>
            <a:r>
              <a:rPr lang="en-US" sz="2400" b="0" i="1" smtClean="0">
                <a:solidFill>
                  <a:srgbClr val="660066"/>
                </a:solidFill>
                <a:latin typeface="Tahoma" pitchFamily="34" charset="0"/>
                <a:cs typeface="Tahoma" pitchFamily="34" charset="0"/>
              </a:rPr>
              <a:t>budget</a:t>
            </a:r>
            <a:r>
              <a:rPr lang="en-US" sz="2400" b="0" smtClean="0">
                <a:solidFill>
                  <a:srgbClr val="660066"/>
                </a:solidFill>
                <a:latin typeface="Tahoma" pitchFamily="34" charset="0"/>
                <a:cs typeface="Tahoma" pitchFamily="34" charset="0"/>
              </a:rPr>
              <a:t> 	dan dibiayai dari </a:t>
            </a:r>
            <a:r>
              <a:rPr lang="en-US" sz="2400" b="0" i="1" smtClean="0">
                <a:solidFill>
                  <a:srgbClr val="660066"/>
                </a:solidFill>
                <a:latin typeface="Tahoma" pitchFamily="34" charset="0"/>
                <a:cs typeface="Tahoma" pitchFamily="34" charset="0"/>
              </a:rPr>
              <a:t>foreign aid</a:t>
            </a:r>
            <a:r>
              <a:rPr lang="en-US" sz="2400" b="0" smtClean="0">
                <a:solidFill>
                  <a:srgbClr val="660066"/>
                </a:solidFill>
                <a:latin typeface="Tahoma" pitchFamily="34" charset="0"/>
                <a:cs typeface="Tahoma" pitchFamily="34" charset="0"/>
              </a:rPr>
              <a:t>, pinjaman eksternal, </a:t>
            </a:r>
            <a:r>
              <a:rPr lang="en-US" sz="2400" b="0" i="1" smtClean="0">
                <a:solidFill>
                  <a:srgbClr val="660066"/>
                </a:solidFill>
                <a:latin typeface="Tahoma" pitchFamily="34" charset="0"/>
                <a:cs typeface="Tahoma" pitchFamily="34" charset="0"/>
              </a:rPr>
              <a:t>debt for 	nature swap</a:t>
            </a:r>
            <a:r>
              <a:rPr lang="en-US" sz="2400" b="0" smtClean="0">
                <a:solidFill>
                  <a:srgbClr val="660066"/>
                </a:solidFill>
                <a:latin typeface="Tahoma" pitchFamily="34" charset="0"/>
                <a:cs typeface="Tahoma" pitchFamily="34" charset="0"/>
              </a:rPr>
              <a:t> dll.</a:t>
            </a:r>
            <a:endParaRPr lang="en-US" sz="2400" b="0" i="1" smtClean="0">
              <a:solidFill>
                <a:srgbClr val="660066"/>
              </a:solidFill>
              <a:latin typeface="Tahoma" pitchFamily="34" charset="0"/>
              <a:cs typeface="Tahoma" pitchFamily="34" charset="0"/>
            </a:endParaRPr>
          </a:p>
          <a:p>
            <a:pPr algn="just" eaLnBrk="1" hangingPunct="1">
              <a:tabLst>
                <a:tab pos="450850" algn="l"/>
              </a:tabLst>
            </a:pPr>
            <a:endParaRPr lang="en-US" sz="1800" b="0" smtClean="0">
              <a:solidFill>
                <a:srgbClr val="660066"/>
              </a:solidFill>
              <a:latin typeface="Tahoma" pitchFamily="34" charset="0"/>
              <a:cs typeface="Tahoma" pitchFamily="34" charset="0"/>
            </a:endParaRPr>
          </a:p>
          <a:p>
            <a:pPr algn="just" eaLnBrk="1" hangingPunct="1">
              <a:tabLst>
                <a:tab pos="450850" algn="l"/>
              </a:tabLst>
            </a:pPr>
            <a:r>
              <a:rPr lang="en-US" sz="2400" b="0" smtClean="0">
                <a:solidFill>
                  <a:srgbClr val="660066"/>
                </a:solidFill>
                <a:latin typeface="Tahoma" pitchFamily="34" charset="0"/>
                <a:cs typeface="Tahoma" pitchFamily="34" charset="0"/>
              </a:rPr>
              <a:t>♫	Instrumen finansial antara lain adalah </a:t>
            </a:r>
            <a:r>
              <a:rPr lang="en-US" sz="2400" b="0" i="1" smtClean="0">
                <a:solidFill>
                  <a:srgbClr val="660066"/>
                </a:solidFill>
                <a:latin typeface="Tahoma" pitchFamily="34" charset="0"/>
                <a:cs typeface="Tahoma" pitchFamily="34" charset="0"/>
              </a:rPr>
              <a:t>revolving funds</a:t>
            </a:r>
            <a:r>
              <a:rPr lang="en-US" sz="2400" b="0" smtClean="0">
                <a:solidFill>
                  <a:srgbClr val="660066"/>
                </a:solidFill>
                <a:latin typeface="Tahoma" pitchFamily="34" charset="0"/>
                <a:cs typeface="Tahoma" pitchFamily="34" charset="0"/>
              </a:rPr>
              <a:t>, 	</a:t>
            </a:r>
            <a:r>
              <a:rPr lang="en-US" sz="2400" b="0" i="1" smtClean="0">
                <a:solidFill>
                  <a:srgbClr val="660066"/>
                </a:solidFill>
                <a:latin typeface="Tahoma" pitchFamily="34" charset="0"/>
                <a:cs typeface="Tahoma" pitchFamily="34" charset="0"/>
              </a:rPr>
              <a:t>green funds</a:t>
            </a:r>
            <a:r>
              <a:rPr lang="en-US" sz="2400" b="0" smtClean="0">
                <a:solidFill>
                  <a:srgbClr val="660066"/>
                </a:solidFill>
                <a:latin typeface="Tahoma" pitchFamily="34" charset="0"/>
                <a:cs typeface="Tahoma" pitchFamily="34" charset="0"/>
              </a:rPr>
              <a:t>, insentif relokasi dan bunga pinjaman yang 	disubsidi atau pinjaman lunak</a:t>
            </a:r>
          </a:p>
          <a:p>
            <a:pPr algn="just" eaLnBrk="1" hangingPunct="1">
              <a:tabLst>
                <a:tab pos="450850" algn="l"/>
              </a:tabLst>
            </a:pPr>
            <a:endParaRPr lang="de-DE" sz="2400" b="0" smtClean="0">
              <a:solidFill>
                <a:srgbClr val="660066"/>
              </a:solidFill>
              <a:latin typeface="Tahoma" pitchFamily="34" charset="0"/>
              <a:cs typeface="Tahoma" pitchFamily="34" charset="0"/>
            </a:endParaRPr>
          </a:p>
        </p:txBody>
      </p:sp>
      <p:pic>
        <p:nvPicPr>
          <p:cNvPr id="21508" name="Picture 4" descr="C:\Users\youXxive\Documents\moneysw.gif"/>
          <p:cNvPicPr>
            <a:picLocks noChangeAspect="1" noChangeArrowheads="1" noCrop="1"/>
          </p:cNvPicPr>
          <p:nvPr/>
        </p:nvPicPr>
        <p:blipFill>
          <a:blip r:embed="rId2"/>
          <a:srcRect/>
          <a:stretch>
            <a:fillRect/>
          </a:stretch>
        </p:blipFill>
        <p:spPr bwMode="auto">
          <a:xfrm>
            <a:off x="685800" y="381000"/>
            <a:ext cx="381000" cy="5619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295400" y="228600"/>
            <a:ext cx="7162800" cy="838200"/>
          </a:xfrm>
        </p:spPr>
        <p:txBody>
          <a:bodyPr/>
          <a:lstStyle/>
          <a:p>
            <a:pPr algn="ctr" eaLnBrk="1" hangingPunct="1">
              <a:defRPr/>
            </a:pPr>
            <a:r>
              <a:rPr lang="en-US" sz="4000" smtClean="0">
                <a:solidFill>
                  <a:srgbClr val="800080"/>
                </a:solidFill>
                <a:effectLst>
                  <a:outerShdw blurRad="38100" dist="38100" dir="2700000" algn="tl">
                    <a:srgbClr val="C0C0C0"/>
                  </a:outerShdw>
                </a:effectLst>
                <a:latin typeface="Bodoni MT Black" pitchFamily="18" charset="0"/>
                <a:cs typeface="Tahoma" pitchFamily="34" charset="0"/>
              </a:rPr>
              <a:t>PENDAHULUAN </a:t>
            </a:r>
          </a:p>
        </p:txBody>
      </p:sp>
      <p:sp>
        <p:nvSpPr>
          <p:cNvPr id="4099" name="Rectangle 3"/>
          <p:cNvSpPr>
            <a:spLocks noGrp="1" noChangeArrowheads="1"/>
          </p:cNvSpPr>
          <p:nvPr>
            <p:ph type="subTitle" idx="1"/>
          </p:nvPr>
        </p:nvSpPr>
        <p:spPr>
          <a:xfrm>
            <a:off x="457200" y="1905000"/>
            <a:ext cx="8534400" cy="4724400"/>
          </a:xfrm>
        </p:spPr>
        <p:txBody>
          <a:bodyPr/>
          <a:lstStyle/>
          <a:p>
            <a:pPr marL="457200" indent="-457200" algn="just" eaLnBrk="1" hangingPunct="1">
              <a:tabLst>
                <a:tab pos="457200" algn="l"/>
              </a:tabLst>
            </a:pPr>
            <a:r>
              <a:rPr lang="en-US" sz="2400" b="0" smtClean="0">
                <a:solidFill>
                  <a:srgbClr val="FF0000"/>
                </a:solidFill>
              </a:rPr>
              <a:t>♫</a:t>
            </a:r>
            <a:r>
              <a:rPr lang="en-US" sz="2400" b="0" smtClean="0">
                <a:solidFill>
                  <a:srgbClr val="660066"/>
                </a:solidFill>
              </a:rPr>
              <a:t>	Instrumen ekonomi terbagi atas beberapa kategori berbeda yang masing-masing mempunyai </a:t>
            </a:r>
            <a:r>
              <a:rPr lang="en-US" sz="2400" b="0" smtClean="0">
                <a:solidFill>
                  <a:srgbClr val="FF0000"/>
                </a:solidFill>
              </a:rPr>
              <a:t>kelebihan maupun kekurangan</a:t>
            </a:r>
            <a:r>
              <a:rPr lang="en-US" sz="2400" b="0" smtClean="0">
                <a:solidFill>
                  <a:srgbClr val="660066"/>
                </a:solidFill>
              </a:rPr>
              <a:t> dibandingkan instrumen lainnya dalam aplikasi dan keadaan yang berbeda.</a:t>
            </a:r>
          </a:p>
          <a:p>
            <a:pPr marL="457200" indent="-457200" algn="just" eaLnBrk="1" hangingPunct="1">
              <a:tabLst>
                <a:tab pos="457200" algn="l"/>
              </a:tabLst>
            </a:pPr>
            <a:endParaRPr lang="en-US" sz="2400" b="0" smtClean="0">
              <a:solidFill>
                <a:srgbClr val="660066"/>
              </a:solidFill>
            </a:endParaRPr>
          </a:p>
          <a:p>
            <a:pPr marL="457200" indent="-457200" algn="just" eaLnBrk="1" hangingPunct="1">
              <a:tabLst>
                <a:tab pos="457200" algn="l"/>
              </a:tabLst>
            </a:pPr>
            <a:r>
              <a:rPr lang="en-US" sz="2400" b="0" smtClean="0">
                <a:solidFill>
                  <a:srgbClr val="FF0000"/>
                </a:solidFill>
              </a:rPr>
              <a:t>♫</a:t>
            </a:r>
            <a:r>
              <a:rPr lang="en-US" sz="2400" b="0" smtClean="0">
                <a:solidFill>
                  <a:srgbClr val="660066"/>
                </a:solidFill>
              </a:rPr>
              <a:t>	Instrumen ekonomi dapat diklasifikasikan kedalam beberapa kategori, yaitu:</a:t>
            </a:r>
          </a:p>
          <a:p>
            <a:pPr marL="457200" indent="-457200" algn="just" eaLnBrk="1" hangingPunct="1">
              <a:tabLst>
                <a:tab pos="457200" algn="l"/>
              </a:tabLst>
            </a:pPr>
            <a:r>
              <a:rPr lang="en-US" sz="2400" b="0" smtClean="0">
                <a:solidFill>
                  <a:srgbClr val="660066"/>
                </a:solidFill>
              </a:rPr>
              <a:t>	a)  </a:t>
            </a:r>
            <a:r>
              <a:rPr lang="en-US" sz="2400" b="0" i="1" smtClean="0">
                <a:solidFill>
                  <a:srgbClr val="660066"/>
                </a:solidFill>
              </a:rPr>
              <a:t>property rights		</a:t>
            </a:r>
            <a:r>
              <a:rPr lang="en-US" sz="2400" b="0" smtClean="0">
                <a:solidFill>
                  <a:srgbClr val="660066"/>
                </a:solidFill>
              </a:rPr>
              <a:t>b)   </a:t>
            </a:r>
            <a:r>
              <a:rPr lang="en-US" sz="2400" b="0" i="1" smtClean="0">
                <a:solidFill>
                  <a:srgbClr val="660066"/>
                </a:solidFill>
              </a:rPr>
              <a:t>market creation</a:t>
            </a:r>
          </a:p>
          <a:p>
            <a:pPr marL="457200" indent="-457200" algn="just" eaLnBrk="1" hangingPunct="1">
              <a:tabLst>
                <a:tab pos="457200" algn="l"/>
              </a:tabLst>
            </a:pPr>
            <a:r>
              <a:rPr lang="en-US" sz="2400" b="0" i="1" smtClean="0">
                <a:solidFill>
                  <a:srgbClr val="660066"/>
                </a:solidFill>
              </a:rPr>
              <a:t>	</a:t>
            </a:r>
            <a:r>
              <a:rPr lang="en-US" sz="2400" b="0" smtClean="0">
                <a:solidFill>
                  <a:srgbClr val="660066"/>
                </a:solidFill>
              </a:rPr>
              <a:t>c)	instrumen fiskal		d)   sistem pembayaran</a:t>
            </a:r>
          </a:p>
          <a:p>
            <a:pPr marL="457200" indent="-457200" algn="just" eaLnBrk="1" hangingPunct="1">
              <a:tabLst>
                <a:tab pos="457200" algn="l"/>
              </a:tabLst>
            </a:pPr>
            <a:r>
              <a:rPr lang="en-US" sz="2400" b="0" i="1" smtClean="0">
                <a:solidFill>
                  <a:srgbClr val="660066"/>
                </a:solidFill>
              </a:rPr>
              <a:t>	</a:t>
            </a:r>
            <a:r>
              <a:rPr lang="en-US" sz="2400" b="0" smtClean="0">
                <a:solidFill>
                  <a:srgbClr val="660066"/>
                </a:solidFill>
              </a:rPr>
              <a:t>e)	instrumen finansial		f)    instrumen kewajiban</a:t>
            </a:r>
          </a:p>
          <a:p>
            <a:pPr marL="457200" indent="-457200" algn="just" eaLnBrk="1" hangingPunct="1">
              <a:tabLst>
                <a:tab pos="457200" algn="l"/>
              </a:tabLst>
            </a:pPr>
            <a:r>
              <a:rPr lang="en-US" sz="2400" b="0" smtClean="0">
                <a:solidFill>
                  <a:srgbClr val="660066"/>
                </a:solidFill>
              </a:rPr>
              <a:t>	g)	sistem pengembalian deposit dan </a:t>
            </a:r>
            <a:r>
              <a:rPr lang="en-US" sz="2400" b="0" i="1" smtClean="0">
                <a:solidFill>
                  <a:srgbClr val="660066"/>
                </a:solidFill>
              </a:rPr>
              <a:t>performance bonds</a:t>
            </a:r>
            <a:r>
              <a:rPr lang="en-US" sz="2400" b="0" smtClean="0">
                <a:solidFill>
                  <a:srgbClr val="660066"/>
                </a:solidFill>
              </a:rPr>
              <a:t>.</a:t>
            </a:r>
          </a:p>
        </p:txBody>
      </p:sp>
      <p:pic>
        <p:nvPicPr>
          <p:cNvPr id="4100"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066800" y="274638"/>
            <a:ext cx="8077200" cy="715962"/>
          </a:xfrm>
        </p:spPr>
        <p:txBody>
          <a:bodyPr/>
          <a:lstStyle/>
          <a:p>
            <a:r>
              <a:rPr lang="en-US" sz="4000" b="0" smtClean="0">
                <a:solidFill>
                  <a:srgbClr val="800080"/>
                </a:solidFill>
                <a:latin typeface="Bodoni MT Black" pitchFamily="18" charset="0"/>
              </a:rPr>
              <a:t>LIABILITY SYSTEM (1)</a:t>
            </a:r>
            <a:endParaRPr lang="ms-MY" sz="4000" b="0" smtClean="0">
              <a:solidFill>
                <a:srgbClr val="800080"/>
              </a:solidFill>
              <a:latin typeface="Bodoni MT Black" pitchFamily="18" charset="0"/>
            </a:endParaRPr>
          </a:p>
        </p:txBody>
      </p:sp>
      <p:sp>
        <p:nvSpPr>
          <p:cNvPr id="22531" name="Rectangle 3"/>
          <p:cNvSpPr>
            <a:spLocks noGrp="1" noChangeArrowheads="1"/>
          </p:cNvSpPr>
          <p:nvPr>
            <p:ph type="body" idx="4294967295"/>
          </p:nvPr>
        </p:nvSpPr>
        <p:spPr>
          <a:xfrm>
            <a:off x="533400" y="1981200"/>
            <a:ext cx="8610600" cy="4876800"/>
          </a:xfrm>
        </p:spPr>
        <p:txBody>
          <a:bodyPr/>
          <a:lstStyle/>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Sistem liabilitas merupakan instrumen yang bertujuan untuk mempengaruhi perilaku yang bertanggung jawab secara sosial dengan membentuk </a:t>
            </a:r>
            <a:r>
              <a:rPr lang="en-US" sz="2400" i="1" smtClean="0">
                <a:solidFill>
                  <a:srgbClr val="660066"/>
                </a:solidFill>
                <a:latin typeface="Tahoma" pitchFamily="34" charset="0"/>
                <a:cs typeface="Tahoma" pitchFamily="34" charset="0"/>
              </a:rPr>
              <a:t>legal liability</a:t>
            </a:r>
            <a:r>
              <a:rPr lang="en-US" sz="2400" smtClean="0">
                <a:solidFill>
                  <a:srgbClr val="660066"/>
                </a:solidFill>
                <a:latin typeface="Tahoma" pitchFamily="34" charset="0"/>
                <a:cs typeface="Tahoma" pitchFamily="34" charset="0"/>
              </a:rPr>
              <a:t> untuk:</a:t>
            </a:r>
          </a:p>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(a)	kerusakan sumberdaya alam</a:t>
            </a:r>
          </a:p>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(b)	kerusakan lingkungan</a:t>
            </a:r>
          </a:p>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(c)	kerusakan properti</a:t>
            </a:r>
          </a:p>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(d)	penurunan kesehatan dan kematian</a:t>
            </a:r>
          </a:p>
          <a:p>
            <a:pPr marL="450850" indent="-450850" algn="just">
              <a:buFontTx/>
              <a:buNone/>
              <a:tabLst>
                <a:tab pos="450850" algn="l"/>
                <a:tab pos="984250" algn="l"/>
              </a:tabLst>
            </a:pPr>
            <a:r>
              <a:rPr lang="en-US" sz="2400" smtClean="0">
                <a:solidFill>
                  <a:srgbClr val="660066"/>
                </a:solidFill>
                <a:latin typeface="Tahoma" pitchFamily="34" charset="0"/>
                <a:cs typeface="Tahoma" pitchFamily="34" charset="0"/>
              </a:rPr>
              <a:t>	(e)	ketidakpatuhan pada hukum dan peraturan lingkungan</a:t>
            </a:r>
            <a:endParaRPr lang="ms-MY" sz="2400" smtClean="0">
              <a:solidFill>
                <a:srgbClr val="660066"/>
              </a:solidFill>
              <a:latin typeface="Tahoma" pitchFamily="34" charset="0"/>
              <a:cs typeface="Tahoma" pitchFamily="34" charset="0"/>
            </a:endParaRPr>
          </a:p>
        </p:txBody>
      </p:sp>
      <p:pic>
        <p:nvPicPr>
          <p:cNvPr id="22532" name="Picture 4" descr="C:\Users\youXxive\Documents\moneysw.gif"/>
          <p:cNvPicPr>
            <a:picLocks noChangeAspect="1" noChangeArrowheads="1" noCrop="1"/>
          </p:cNvPicPr>
          <p:nvPr/>
        </p:nvPicPr>
        <p:blipFill>
          <a:blip r:embed="rId2"/>
          <a:srcRect/>
          <a:stretch>
            <a:fillRect/>
          </a:stretch>
        </p:blipFill>
        <p:spPr bwMode="auto">
          <a:xfrm>
            <a:off x="762000" y="304800"/>
            <a:ext cx="323850" cy="5619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524000" y="152400"/>
            <a:ext cx="7620000" cy="1143000"/>
          </a:xfrm>
        </p:spPr>
        <p:txBody>
          <a:bodyPr/>
          <a:lstStyle/>
          <a:p>
            <a:r>
              <a:rPr lang="en-US" sz="3600" b="0" smtClean="0">
                <a:solidFill>
                  <a:srgbClr val="800080"/>
                </a:solidFill>
                <a:latin typeface="Bodoni MT Black" pitchFamily="18" charset="0"/>
              </a:rPr>
              <a:t>PERFORMANCE BONDS AND DEPOSIT REFUND SYSTEM</a:t>
            </a:r>
            <a:endParaRPr lang="ms-MY" sz="3600" b="0" smtClean="0">
              <a:solidFill>
                <a:srgbClr val="800080"/>
              </a:solidFill>
              <a:latin typeface="Bodoni MT Black" pitchFamily="18" charset="0"/>
            </a:endParaRPr>
          </a:p>
        </p:txBody>
      </p:sp>
      <p:sp>
        <p:nvSpPr>
          <p:cNvPr id="23555" name="Rectangle 3"/>
          <p:cNvSpPr>
            <a:spLocks noGrp="1" noChangeArrowheads="1"/>
          </p:cNvSpPr>
          <p:nvPr>
            <p:ph type="body" idx="4294967295"/>
          </p:nvPr>
        </p:nvSpPr>
        <p:spPr>
          <a:xfrm>
            <a:off x="533400" y="1828800"/>
            <a:ext cx="8458200" cy="5029200"/>
          </a:xfrm>
        </p:spPr>
        <p:txBody>
          <a:bodyPr/>
          <a:lstStyle/>
          <a:p>
            <a:pPr algn="just">
              <a:buFontTx/>
              <a:buNone/>
            </a:pPr>
            <a:r>
              <a:rPr lang="en-US" sz="2400" smtClean="0">
                <a:solidFill>
                  <a:srgbClr val="660066"/>
                </a:solidFill>
                <a:latin typeface="Tahoma" pitchFamily="34" charset="0"/>
                <a:cs typeface="Tahoma" pitchFamily="34" charset="0"/>
              </a:rPr>
              <a:t>♫	Sistem pengembalian deposit dan </a:t>
            </a:r>
            <a:r>
              <a:rPr lang="en-US" sz="2400" i="1" smtClean="0">
                <a:solidFill>
                  <a:srgbClr val="660066"/>
                </a:solidFill>
                <a:latin typeface="Tahoma" pitchFamily="34" charset="0"/>
                <a:cs typeface="Tahoma" pitchFamily="34" charset="0"/>
              </a:rPr>
              <a:t>environmental performance bond</a:t>
            </a:r>
            <a:r>
              <a:rPr lang="en-US" sz="2400" smtClean="0">
                <a:solidFill>
                  <a:srgbClr val="660066"/>
                </a:solidFill>
                <a:latin typeface="Tahoma" pitchFamily="34" charset="0"/>
                <a:cs typeface="Tahoma" pitchFamily="34" charset="0"/>
              </a:rPr>
              <a:t> merupakan instrumen ekonomi yang bertujuan untuk menukar tanggungjawab pengendalian polusi, pengawasan, dan tekanan kepada produsen dan konsumen yang dibebankan dimuka untuk kerusakan potensial.</a:t>
            </a:r>
          </a:p>
          <a:p>
            <a:pPr algn="just">
              <a:buFontTx/>
              <a:buNone/>
            </a:pPr>
            <a:endParaRPr lang="en-US" sz="1200" smtClean="0">
              <a:solidFill>
                <a:srgbClr val="660066"/>
              </a:solidFill>
              <a:latin typeface="Tahoma" pitchFamily="34" charset="0"/>
              <a:cs typeface="Tahoma" pitchFamily="34" charset="0"/>
            </a:endParaRPr>
          </a:p>
          <a:p>
            <a:pPr algn="just">
              <a:buFontTx/>
              <a:buNone/>
            </a:pPr>
            <a:r>
              <a:rPr lang="en-US" sz="2400" smtClean="0">
                <a:solidFill>
                  <a:srgbClr val="660066"/>
                </a:solidFill>
                <a:latin typeface="Tahoma" pitchFamily="34" charset="0"/>
                <a:cs typeface="Tahoma" pitchFamily="34" charset="0"/>
              </a:rPr>
              <a:t>♫	Contoh </a:t>
            </a:r>
            <a:r>
              <a:rPr lang="en-US" sz="2400" i="1" smtClean="0">
                <a:solidFill>
                  <a:srgbClr val="660066"/>
                </a:solidFill>
                <a:latin typeface="Tahoma" pitchFamily="34" charset="0"/>
                <a:cs typeface="Tahoma" pitchFamily="34" charset="0"/>
              </a:rPr>
              <a:t>performance bonds </a:t>
            </a:r>
            <a:r>
              <a:rPr lang="en-US" sz="2400" smtClean="0">
                <a:solidFill>
                  <a:srgbClr val="006600"/>
                </a:solidFill>
                <a:latin typeface="Tahoma" pitchFamily="34" charset="0"/>
                <a:cs typeface="Tahoma" pitchFamily="34" charset="0"/>
                <a:sym typeface="Wingdings" pitchFamily="2" charset="2"/>
              </a:rPr>
              <a:t></a:t>
            </a:r>
            <a:r>
              <a:rPr lang="en-US" sz="2400" smtClean="0">
                <a:solidFill>
                  <a:srgbClr val="00FF00"/>
                </a:solidFill>
                <a:latin typeface="Tahoma" pitchFamily="34" charset="0"/>
                <a:cs typeface="Tahoma" pitchFamily="34" charset="0"/>
                <a:sym typeface="Wingdings" pitchFamily="2" charset="2"/>
              </a:rPr>
              <a:t> </a:t>
            </a:r>
            <a:r>
              <a:rPr lang="en-US" sz="2400" smtClean="0">
                <a:solidFill>
                  <a:srgbClr val="660066"/>
                </a:solidFill>
                <a:latin typeface="Tahoma" pitchFamily="34" charset="0"/>
                <a:cs typeface="Tahoma" pitchFamily="34" charset="0"/>
                <a:sym typeface="Wingdings" pitchFamily="2" charset="2"/>
              </a:rPr>
              <a:t>Jaminan Reklamasi Pembukaan Tambang, dimana pihak yang akan membuka tambang harus membayar biaya reklamsi ke bank dan apabila setelah tambang selesai tidak terdapat pemulihan lingkungan, uang di bank akan ditarik pemerintah dan digunakan untuk pemulihan lingkungan area tambang</a:t>
            </a:r>
            <a:endParaRPr lang="en-US" sz="2400" smtClean="0">
              <a:solidFill>
                <a:srgbClr val="660066"/>
              </a:solidFill>
              <a:latin typeface="Tahoma" pitchFamily="34" charset="0"/>
              <a:cs typeface="Tahoma" pitchFamily="34" charset="0"/>
            </a:endParaRPr>
          </a:p>
        </p:txBody>
      </p:sp>
      <p:pic>
        <p:nvPicPr>
          <p:cNvPr id="23556" name="Picture 4" descr="C:\Users\youXxive\Documents\moneysw.gif"/>
          <p:cNvPicPr>
            <a:picLocks noChangeAspect="1" noChangeArrowheads="1" noCrop="1"/>
          </p:cNvPicPr>
          <p:nvPr/>
        </p:nvPicPr>
        <p:blipFill>
          <a:blip r:embed="rId2"/>
          <a:srcRect/>
          <a:stretch>
            <a:fillRect/>
          </a:stretch>
        </p:blipFill>
        <p:spPr bwMode="auto">
          <a:xfrm>
            <a:off x="762000" y="304800"/>
            <a:ext cx="323850" cy="56197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143000" y="152400"/>
            <a:ext cx="8001000" cy="1371600"/>
          </a:xfrm>
        </p:spPr>
        <p:txBody>
          <a:bodyPr/>
          <a:lstStyle/>
          <a:p>
            <a:r>
              <a:rPr lang="en-US" sz="3600" b="0" smtClean="0">
                <a:solidFill>
                  <a:srgbClr val="800080"/>
                </a:solidFill>
                <a:latin typeface="Bodoni MT Black" pitchFamily="18" charset="0"/>
              </a:rPr>
              <a:t>INSTRUMEN EKONOMI UNTUK PERMASALAHAN GLOBAL (1)</a:t>
            </a:r>
            <a:endParaRPr lang="ms-MY" sz="3600" b="0" smtClean="0">
              <a:solidFill>
                <a:srgbClr val="800080"/>
              </a:solidFill>
              <a:latin typeface="Bodoni MT Black" pitchFamily="18" charset="0"/>
            </a:endParaRPr>
          </a:p>
        </p:txBody>
      </p:sp>
      <p:sp>
        <p:nvSpPr>
          <p:cNvPr id="24579" name="Rectangle 3"/>
          <p:cNvSpPr>
            <a:spLocks noGrp="1" noChangeArrowheads="1"/>
          </p:cNvSpPr>
          <p:nvPr>
            <p:ph type="body" idx="4294967295"/>
          </p:nvPr>
        </p:nvSpPr>
        <p:spPr>
          <a:xfrm>
            <a:off x="533400" y="1981200"/>
            <a:ext cx="8610600" cy="4876800"/>
          </a:xfrm>
        </p:spPr>
        <p:txBody>
          <a:bodyPr/>
          <a:lstStyle/>
          <a:p>
            <a:pPr algn="just">
              <a:buFontTx/>
              <a:buNone/>
            </a:pPr>
            <a:r>
              <a:rPr lang="en-US" sz="2400" smtClean="0">
                <a:solidFill>
                  <a:srgbClr val="660066"/>
                </a:solidFill>
                <a:latin typeface="Tahoma" pitchFamily="34" charset="0"/>
                <a:cs typeface="Tahoma" pitchFamily="34" charset="0"/>
              </a:rPr>
              <a:t>♫	</a:t>
            </a:r>
            <a:r>
              <a:rPr lang="de-DE" sz="2400" smtClean="0">
                <a:solidFill>
                  <a:srgbClr val="660066"/>
                </a:solidFill>
                <a:latin typeface="Tahoma" pitchFamily="34" charset="0"/>
                <a:cs typeface="Tahoma" pitchFamily="34" charset="0"/>
              </a:rPr>
              <a:t>Cakupan dan peranan instrumen ekonomi tidak terbatas hanya untuk pengelolaan permasalahan lingkungan domestik, tetapi juga untuk permasalahan global. </a:t>
            </a:r>
            <a:r>
              <a:rPr lang="de-DE" sz="2400" smtClean="0">
                <a:solidFill>
                  <a:srgbClr val="FF0000"/>
                </a:solidFill>
                <a:latin typeface="Tahoma" pitchFamily="34" charset="0"/>
                <a:cs typeface="Tahoma" pitchFamily="34" charset="0"/>
              </a:rPr>
              <a:t>Contoh</a:t>
            </a:r>
            <a:r>
              <a:rPr lang="de-DE" sz="2400" smtClean="0">
                <a:solidFill>
                  <a:srgbClr val="660066"/>
                </a:solidFill>
                <a:latin typeface="Tahoma" pitchFamily="34" charset="0"/>
                <a:cs typeface="Tahoma" pitchFamily="34" charset="0"/>
              </a:rPr>
              <a:t>: konservasi hutan tropis, penjagaan biodiversity, dan proteksi iklim global dan lapisan ozon.</a:t>
            </a:r>
          </a:p>
          <a:p>
            <a:pPr algn="just" eaLnBrk="1" hangingPunct="1"/>
            <a:endParaRPr lang="de-DE" sz="2400" smtClean="0">
              <a:solidFill>
                <a:srgbClr val="660066"/>
              </a:solidFill>
              <a:latin typeface="Tahoma" pitchFamily="34" charset="0"/>
              <a:cs typeface="Tahoma" pitchFamily="34" charset="0"/>
            </a:endParaRPr>
          </a:p>
          <a:p>
            <a:pPr algn="just">
              <a:buFontTx/>
              <a:buNone/>
            </a:pPr>
            <a:r>
              <a:rPr lang="en-US" sz="2400" smtClean="0">
                <a:solidFill>
                  <a:srgbClr val="660066"/>
                </a:solidFill>
                <a:latin typeface="Tahoma" pitchFamily="34" charset="0"/>
                <a:cs typeface="Tahoma" pitchFamily="34" charset="0"/>
              </a:rPr>
              <a:t>♫	</a:t>
            </a:r>
            <a:r>
              <a:rPr lang="de-DE" sz="2400" smtClean="0">
                <a:solidFill>
                  <a:srgbClr val="660066"/>
                </a:solidFill>
                <a:latin typeface="Tahoma" pitchFamily="34" charset="0"/>
                <a:cs typeface="Tahoma" pitchFamily="34" charset="0"/>
              </a:rPr>
              <a:t>Sebagaimana kasus permasalahan lingkungan lokal, biaya untuk mengontrol polutan maupun konservasi sumberdaya global juga didasarkan pada apakah masyarakat bersedia membayar untuk penyelesaian permasalahan lingkungan global yang ada.</a:t>
            </a:r>
            <a:endParaRPr lang="en-US" sz="2400" smtClean="0">
              <a:solidFill>
                <a:srgbClr val="660066"/>
              </a:solidFill>
              <a:latin typeface="Tahoma" pitchFamily="34" charset="0"/>
              <a:cs typeface="Tahoma" pitchFamily="34" charset="0"/>
            </a:endParaRPr>
          </a:p>
        </p:txBody>
      </p:sp>
      <p:pic>
        <p:nvPicPr>
          <p:cNvPr id="24580"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143000" y="152400"/>
            <a:ext cx="8001000" cy="1371600"/>
          </a:xfrm>
        </p:spPr>
        <p:txBody>
          <a:bodyPr/>
          <a:lstStyle/>
          <a:p>
            <a:r>
              <a:rPr lang="en-US" sz="3600" b="0" smtClean="0">
                <a:solidFill>
                  <a:srgbClr val="800080"/>
                </a:solidFill>
                <a:latin typeface="Bodoni MT Black" pitchFamily="18" charset="0"/>
              </a:rPr>
              <a:t>INSTRUMEN EKONOMI UNTUK PERMASALAHAN GLOBAL (2)</a:t>
            </a:r>
            <a:endParaRPr lang="ms-MY" sz="3600" b="0" smtClean="0">
              <a:solidFill>
                <a:srgbClr val="800080"/>
              </a:solidFill>
              <a:latin typeface="Bodoni MT Black" pitchFamily="18" charset="0"/>
            </a:endParaRPr>
          </a:p>
        </p:txBody>
      </p:sp>
      <p:sp>
        <p:nvSpPr>
          <p:cNvPr id="25603" name="Rectangle 3"/>
          <p:cNvSpPr>
            <a:spLocks noGrp="1" noChangeArrowheads="1"/>
          </p:cNvSpPr>
          <p:nvPr>
            <p:ph type="body" idx="4294967295"/>
          </p:nvPr>
        </p:nvSpPr>
        <p:spPr>
          <a:xfrm>
            <a:off x="533400" y="1981200"/>
            <a:ext cx="8610600" cy="4876800"/>
          </a:xfrm>
        </p:spPr>
        <p:txBody>
          <a:bodyPr/>
          <a:lstStyle/>
          <a:p>
            <a:pPr algn="just">
              <a:buFontTx/>
              <a:buNone/>
            </a:pPr>
            <a:r>
              <a:rPr lang="en-US" sz="2400" smtClean="0">
                <a:solidFill>
                  <a:srgbClr val="660066"/>
                </a:solidFill>
                <a:latin typeface="Tahoma" pitchFamily="34" charset="0"/>
                <a:cs typeface="Tahoma" pitchFamily="34" charset="0"/>
              </a:rPr>
              <a:t>♫	</a:t>
            </a:r>
            <a:r>
              <a:rPr lang="de-DE" sz="2400" smtClean="0">
                <a:solidFill>
                  <a:srgbClr val="660066"/>
                </a:solidFill>
                <a:latin typeface="Tahoma" pitchFamily="34" charset="0"/>
                <a:cs typeface="Tahoma" pitchFamily="34" charset="0"/>
              </a:rPr>
              <a:t>Permintaan akan penerapan kebijakan lingkungan global umumnya datang dari negara maju yang mempunyai </a:t>
            </a:r>
            <a:r>
              <a:rPr lang="de-DE" sz="2400" i="1" smtClean="0">
                <a:solidFill>
                  <a:srgbClr val="FF0000"/>
                </a:solidFill>
                <a:latin typeface="Tahoma" pitchFamily="34" charset="0"/>
                <a:cs typeface="Tahoma" pitchFamily="34" charset="0"/>
              </a:rPr>
              <a:t>income</a:t>
            </a:r>
            <a:r>
              <a:rPr lang="de-DE" sz="2400" smtClean="0">
                <a:solidFill>
                  <a:srgbClr val="FF0000"/>
                </a:solidFill>
                <a:latin typeface="Tahoma" pitchFamily="34" charset="0"/>
                <a:cs typeface="Tahoma" pitchFamily="34" charset="0"/>
              </a:rPr>
              <a:t> yang cukup tinggi</a:t>
            </a:r>
            <a:r>
              <a:rPr lang="de-DE" sz="2400" smtClean="0">
                <a:solidFill>
                  <a:srgbClr val="660066"/>
                </a:solidFill>
                <a:latin typeface="Tahoma" pitchFamily="34" charset="0"/>
                <a:cs typeface="Tahoma" pitchFamily="34" charset="0"/>
              </a:rPr>
              <a:t> dan </a:t>
            </a:r>
            <a:r>
              <a:rPr lang="de-DE" sz="2400" i="1" smtClean="0">
                <a:solidFill>
                  <a:srgbClr val="FF0000"/>
                </a:solidFill>
                <a:latin typeface="Tahoma" pitchFamily="34" charset="0"/>
                <a:cs typeface="Tahoma" pitchFamily="34" charset="0"/>
              </a:rPr>
              <a:t>discount rate</a:t>
            </a:r>
            <a:r>
              <a:rPr lang="de-DE" sz="2400" smtClean="0">
                <a:solidFill>
                  <a:srgbClr val="FF0000"/>
                </a:solidFill>
                <a:latin typeface="Tahoma" pitchFamily="34" charset="0"/>
                <a:cs typeface="Tahoma" pitchFamily="34" charset="0"/>
              </a:rPr>
              <a:t> yang rendah</a:t>
            </a:r>
            <a:r>
              <a:rPr lang="de-DE" sz="2400" smtClean="0">
                <a:solidFill>
                  <a:srgbClr val="660066"/>
                </a:solidFill>
                <a:latin typeface="Tahoma" pitchFamily="34" charset="0"/>
                <a:cs typeface="Tahoma" pitchFamily="34" charset="0"/>
              </a:rPr>
              <a:t>.</a:t>
            </a:r>
          </a:p>
          <a:p>
            <a:pPr algn="just" eaLnBrk="1" hangingPunct="1"/>
            <a:endParaRPr lang="de-DE" sz="1400" smtClean="0">
              <a:solidFill>
                <a:srgbClr val="660066"/>
              </a:solidFill>
              <a:latin typeface="Tahoma" pitchFamily="34" charset="0"/>
              <a:cs typeface="Tahoma" pitchFamily="34" charset="0"/>
            </a:endParaRPr>
          </a:p>
          <a:p>
            <a:pPr algn="just">
              <a:buFontTx/>
              <a:buNone/>
            </a:pPr>
            <a:r>
              <a:rPr lang="en-US" sz="2400" smtClean="0">
                <a:solidFill>
                  <a:srgbClr val="660066"/>
                </a:solidFill>
                <a:latin typeface="Tahoma" pitchFamily="34" charset="0"/>
                <a:cs typeface="Tahoma" pitchFamily="34" charset="0"/>
              </a:rPr>
              <a:t>♫	</a:t>
            </a:r>
            <a:r>
              <a:rPr lang="de-DE" sz="2400" smtClean="0">
                <a:solidFill>
                  <a:srgbClr val="FF0000"/>
                </a:solidFill>
                <a:latin typeface="Tahoma" pitchFamily="34" charset="0"/>
                <a:cs typeface="Tahoma" pitchFamily="34" charset="0"/>
              </a:rPr>
              <a:t>Penawaran biaya terendah</a:t>
            </a:r>
            <a:r>
              <a:rPr lang="de-DE" sz="2400" smtClean="0">
                <a:solidFill>
                  <a:srgbClr val="660066"/>
                </a:solidFill>
                <a:latin typeface="Tahoma" pitchFamily="34" charset="0"/>
                <a:cs typeface="Tahoma" pitchFamily="34" charset="0"/>
              </a:rPr>
              <a:t> umumnya dikemukakan oleh negara berkembang berdasarkan kepemilikan biodiversitas yang besar, efisiensi energi yang rendah ataupun rendahnya </a:t>
            </a:r>
            <a:r>
              <a:rPr lang="de-DE" sz="2400" i="1" smtClean="0">
                <a:solidFill>
                  <a:srgbClr val="660066"/>
                </a:solidFill>
                <a:latin typeface="Tahoma" pitchFamily="34" charset="0"/>
                <a:cs typeface="Tahoma" pitchFamily="34" charset="0"/>
              </a:rPr>
              <a:t>opportunity cost</a:t>
            </a:r>
            <a:r>
              <a:rPr lang="de-DE" sz="2400" smtClean="0">
                <a:solidFill>
                  <a:srgbClr val="660066"/>
                </a:solidFill>
                <a:latin typeface="Tahoma" pitchFamily="34" charset="0"/>
                <a:cs typeface="Tahoma" pitchFamily="34" charset="0"/>
              </a:rPr>
              <a:t>.</a:t>
            </a:r>
          </a:p>
          <a:p>
            <a:pPr algn="just">
              <a:buFontTx/>
              <a:buNone/>
            </a:pPr>
            <a:endParaRPr lang="de-DE" sz="1400" smtClean="0">
              <a:solidFill>
                <a:srgbClr val="660066"/>
              </a:solidFill>
              <a:latin typeface="Tahoma" pitchFamily="34" charset="0"/>
              <a:cs typeface="Tahoma" pitchFamily="34" charset="0"/>
            </a:endParaRPr>
          </a:p>
          <a:p>
            <a:pPr algn="just">
              <a:buFontTx/>
              <a:buNone/>
            </a:pPr>
            <a:r>
              <a:rPr lang="en-US" sz="2400" smtClean="0">
                <a:solidFill>
                  <a:srgbClr val="660066"/>
                </a:solidFill>
                <a:latin typeface="Tahoma" pitchFamily="34" charset="0"/>
                <a:cs typeface="Tahoma" pitchFamily="34" charset="0"/>
              </a:rPr>
              <a:t>♫	</a:t>
            </a:r>
            <a:r>
              <a:rPr lang="ms-MY" sz="2400" smtClean="0">
                <a:solidFill>
                  <a:srgbClr val="660066"/>
                </a:solidFill>
                <a:latin typeface="Tahoma" pitchFamily="34" charset="0"/>
                <a:cs typeface="Tahoma" pitchFamily="34" charset="0"/>
              </a:rPr>
              <a:t>Dikarenakan ketiadaan pemerintahan global, maka kesediaan membayar oleh negara maju untuk konservasi bisa didapat melalui </a:t>
            </a:r>
            <a:r>
              <a:rPr lang="ms-MY" sz="2400" smtClean="0">
                <a:solidFill>
                  <a:srgbClr val="FF0000"/>
                </a:solidFill>
                <a:latin typeface="Tahoma" pitchFamily="34" charset="0"/>
                <a:cs typeface="Tahoma" pitchFamily="34" charset="0"/>
              </a:rPr>
              <a:t>penetapan perjanjian perdagangan</a:t>
            </a:r>
            <a:r>
              <a:rPr lang="ms-MY" sz="2400" smtClean="0">
                <a:solidFill>
                  <a:srgbClr val="660066"/>
                </a:solidFill>
                <a:latin typeface="Tahoma" pitchFamily="34" charset="0"/>
                <a:cs typeface="Tahoma" pitchFamily="34" charset="0"/>
              </a:rPr>
              <a:t> antara negara maju dan berkembang.</a:t>
            </a:r>
            <a:endParaRPr lang="de-DE" sz="2400" smtClean="0">
              <a:solidFill>
                <a:srgbClr val="660066"/>
              </a:solidFill>
              <a:latin typeface="Tahoma" pitchFamily="34" charset="0"/>
              <a:cs typeface="Tahoma" pitchFamily="34" charset="0"/>
            </a:endParaRPr>
          </a:p>
        </p:txBody>
      </p:sp>
      <p:pic>
        <p:nvPicPr>
          <p:cNvPr id="25604"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143000" y="152400"/>
            <a:ext cx="8001000" cy="1371600"/>
          </a:xfrm>
        </p:spPr>
        <p:txBody>
          <a:bodyPr/>
          <a:lstStyle/>
          <a:p>
            <a:r>
              <a:rPr lang="en-US" sz="3600" b="0" smtClean="0">
                <a:solidFill>
                  <a:srgbClr val="800080"/>
                </a:solidFill>
                <a:latin typeface="Bodoni MT Black" pitchFamily="18" charset="0"/>
              </a:rPr>
              <a:t>INSTRUMEN EKONOMI UNTUK PERMASALAHAN GLOBAL (3)</a:t>
            </a:r>
            <a:endParaRPr lang="ms-MY" sz="3600" b="0" smtClean="0">
              <a:solidFill>
                <a:srgbClr val="800080"/>
              </a:solidFill>
              <a:latin typeface="Bodoni MT Black" pitchFamily="18" charset="0"/>
            </a:endParaRPr>
          </a:p>
        </p:txBody>
      </p:sp>
      <p:sp>
        <p:nvSpPr>
          <p:cNvPr id="26627" name="Rectangle 3"/>
          <p:cNvSpPr>
            <a:spLocks noGrp="1" noChangeArrowheads="1"/>
          </p:cNvSpPr>
          <p:nvPr>
            <p:ph type="body" idx="4294967295"/>
          </p:nvPr>
        </p:nvSpPr>
        <p:spPr>
          <a:xfrm>
            <a:off x="838200" y="2362200"/>
            <a:ext cx="7924800" cy="4038600"/>
          </a:xfrm>
        </p:spPr>
        <p:txBody>
          <a:bodyPr/>
          <a:lstStyle/>
          <a:p>
            <a:pPr algn="just">
              <a:lnSpc>
                <a:spcPct val="90000"/>
              </a:lnSpc>
              <a:buFontTx/>
              <a:buNone/>
            </a:pPr>
            <a:r>
              <a:rPr lang="en-US" sz="2400" smtClean="0">
                <a:solidFill>
                  <a:srgbClr val="660066"/>
                </a:solidFill>
                <a:latin typeface="Tahoma" pitchFamily="34" charset="0"/>
                <a:cs typeface="Tahoma" pitchFamily="34" charset="0"/>
              </a:rPr>
              <a:t>♫	</a:t>
            </a:r>
            <a:r>
              <a:rPr lang="ms-MY" sz="2400" smtClean="0">
                <a:solidFill>
                  <a:srgbClr val="660066"/>
                </a:solidFill>
                <a:latin typeface="Tahoma" pitchFamily="34" charset="0"/>
                <a:cs typeface="Tahoma" pitchFamily="34" charset="0"/>
              </a:rPr>
              <a:t>Instrumen ekonomi sebenarnya bisa dimanfaatkan sebagai alat untuk internalisasi manfaat lingkungan global bagi negara berkembang, baik dalam rangka</a:t>
            </a:r>
            <a:r>
              <a:rPr lang="ms-MY" sz="2400" b="1" smtClean="0">
                <a:solidFill>
                  <a:srgbClr val="660066"/>
                </a:solidFill>
                <a:latin typeface="Tahoma" pitchFamily="34" charset="0"/>
                <a:cs typeface="Tahoma" pitchFamily="34" charset="0"/>
              </a:rPr>
              <a:t> </a:t>
            </a:r>
            <a:r>
              <a:rPr lang="ms-MY" sz="2400" b="1" smtClean="0">
                <a:solidFill>
                  <a:srgbClr val="FF0000"/>
                </a:solidFill>
                <a:latin typeface="Tahoma" pitchFamily="34" charset="0"/>
                <a:cs typeface="Tahoma" pitchFamily="34" charset="0"/>
              </a:rPr>
              <a:t>efisiensi</a:t>
            </a:r>
            <a:r>
              <a:rPr lang="ms-MY" sz="2400" smtClean="0">
                <a:solidFill>
                  <a:srgbClr val="660066"/>
                </a:solidFill>
                <a:latin typeface="Tahoma" pitchFamily="34" charset="0"/>
                <a:cs typeface="Tahoma" pitchFamily="34" charset="0"/>
              </a:rPr>
              <a:t>, yaitu meminimalisasi biaya perbaikan lingkungan (efektifitas biaya), maupun dalam aspek </a:t>
            </a:r>
            <a:r>
              <a:rPr lang="ms-MY" sz="2400" b="1" smtClean="0">
                <a:solidFill>
                  <a:srgbClr val="FF0000"/>
                </a:solidFill>
                <a:latin typeface="Tahoma" pitchFamily="34" charset="0"/>
                <a:cs typeface="Tahoma" pitchFamily="34" charset="0"/>
              </a:rPr>
              <a:t>distribusi</a:t>
            </a:r>
            <a:r>
              <a:rPr lang="ms-MY" sz="2400" smtClean="0">
                <a:solidFill>
                  <a:srgbClr val="660066"/>
                </a:solidFill>
                <a:latin typeface="Tahoma" pitchFamily="34" charset="0"/>
                <a:cs typeface="Tahoma" pitchFamily="34" charset="0"/>
              </a:rPr>
              <a:t>, dimana negara kaya akan membayar untuk manfaat yang didapat dan negara miskin akan mendapat keuntungan (keadilan) selama tetap menerapkan prinsip </a:t>
            </a:r>
            <a:r>
              <a:rPr lang="ms-MY" sz="2400" i="1" smtClean="0">
                <a:solidFill>
                  <a:srgbClr val="660066"/>
                </a:solidFill>
                <a:latin typeface="Tahoma" pitchFamily="34" charset="0"/>
                <a:cs typeface="Tahoma" pitchFamily="34" charset="0"/>
              </a:rPr>
              <a:t>`</a:t>
            </a:r>
            <a:r>
              <a:rPr lang="ms-MY" sz="2400" i="1" smtClean="0">
                <a:solidFill>
                  <a:srgbClr val="000066"/>
                </a:solidFill>
                <a:latin typeface="Tahoma" pitchFamily="34" charset="0"/>
                <a:cs typeface="Tahoma" pitchFamily="34" charset="0"/>
              </a:rPr>
              <a:t>beneficiary pays principle</a:t>
            </a:r>
            <a:r>
              <a:rPr lang="ms-MY" sz="2400" i="1" smtClean="0">
                <a:solidFill>
                  <a:srgbClr val="660066"/>
                </a:solidFill>
                <a:latin typeface="Tahoma" pitchFamily="34" charset="0"/>
                <a:cs typeface="Tahoma" pitchFamily="34" charset="0"/>
              </a:rPr>
              <a:t>`.</a:t>
            </a:r>
            <a:endParaRPr lang="de-DE" sz="2400" smtClean="0">
              <a:solidFill>
                <a:srgbClr val="660066"/>
              </a:solidFill>
              <a:latin typeface="Tahoma" pitchFamily="34" charset="0"/>
              <a:cs typeface="Tahoma" pitchFamily="34" charset="0"/>
            </a:endParaRPr>
          </a:p>
        </p:txBody>
      </p:sp>
      <p:pic>
        <p:nvPicPr>
          <p:cNvPr id="26628"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1143000" y="152400"/>
            <a:ext cx="8001000" cy="1371600"/>
          </a:xfrm>
        </p:spPr>
        <p:txBody>
          <a:bodyPr/>
          <a:lstStyle/>
          <a:p>
            <a:r>
              <a:rPr lang="en-US" sz="3400" b="0" smtClean="0">
                <a:solidFill>
                  <a:srgbClr val="800080"/>
                </a:solidFill>
                <a:latin typeface="Bodoni MT Black" pitchFamily="18" charset="0"/>
              </a:rPr>
              <a:t>MEKANISME INTERNASIONAL PELAKSANAAN INSTRUMEN EKONOMI (1)</a:t>
            </a:r>
            <a:endParaRPr lang="ms-MY" sz="3400" b="0" smtClean="0">
              <a:solidFill>
                <a:srgbClr val="800080"/>
              </a:solidFill>
              <a:latin typeface="Bodoni MT Black" pitchFamily="18" charset="0"/>
            </a:endParaRPr>
          </a:p>
        </p:txBody>
      </p:sp>
      <p:sp>
        <p:nvSpPr>
          <p:cNvPr id="27651" name="Rectangle 3"/>
          <p:cNvSpPr>
            <a:spLocks noGrp="1" noChangeArrowheads="1"/>
          </p:cNvSpPr>
          <p:nvPr>
            <p:ph type="body" idx="4294967295"/>
          </p:nvPr>
        </p:nvSpPr>
        <p:spPr>
          <a:xfrm>
            <a:off x="533400" y="1981200"/>
            <a:ext cx="8610600" cy="4876800"/>
          </a:xfrm>
        </p:spPr>
        <p:txBody>
          <a:bodyPr/>
          <a:lstStyle/>
          <a:p>
            <a:pPr algn="just">
              <a:lnSpc>
                <a:spcPct val="90000"/>
              </a:lnSpc>
              <a:buFontTx/>
              <a:buNone/>
            </a:pPr>
            <a:r>
              <a:rPr lang="en-US" sz="2400" smtClean="0">
                <a:solidFill>
                  <a:srgbClr val="660066"/>
                </a:solidFill>
                <a:latin typeface="Tahoma" pitchFamily="34" charset="0"/>
                <a:cs typeface="Tahoma" pitchFamily="34" charset="0"/>
              </a:rPr>
              <a:t>♫	</a:t>
            </a:r>
            <a:r>
              <a:rPr lang="ms-MY" sz="2400" smtClean="0">
                <a:solidFill>
                  <a:srgbClr val="660066"/>
                </a:solidFill>
                <a:latin typeface="Tahoma" pitchFamily="34" charset="0"/>
                <a:cs typeface="Tahoma" pitchFamily="34" charset="0"/>
              </a:rPr>
              <a:t>Secara umum, negara berkembang membutuhkan </a:t>
            </a:r>
            <a:r>
              <a:rPr lang="ms-MY" sz="2400" smtClean="0">
                <a:solidFill>
                  <a:srgbClr val="FF0000"/>
                </a:solidFill>
                <a:latin typeface="Tahoma" pitchFamily="34" charset="0"/>
                <a:cs typeface="Tahoma" pitchFamily="34" charset="0"/>
              </a:rPr>
              <a:t>sumberdaya finansial</a:t>
            </a:r>
            <a:r>
              <a:rPr lang="ms-MY" sz="2400" smtClean="0">
                <a:solidFill>
                  <a:srgbClr val="660066"/>
                </a:solidFill>
                <a:latin typeface="Tahoma" pitchFamily="34" charset="0"/>
                <a:cs typeface="Tahoma" pitchFamily="34" charset="0"/>
              </a:rPr>
              <a:t> dan </a:t>
            </a:r>
            <a:r>
              <a:rPr lang="ms-MY" sz="2400" smtClean="0">
                <a:solidFill>
                  <a:srgbClr val="FF0000"/>
                </a:solidFill>
                <a:latin typeface="Tahoma" pitchFamily="34" charset="0"/>
                <a:cs typeface="Tahoma" pitchFamily="34" charset="0"/>
              </a:rPr>
              <a:t>efisiensi teknologi</a:t>
            </a:r>
            <a:r>
              <a:rPr lang="ms-MY" sz="2400" smtClean="0">
                <a:solidFill>
                  <a:srgbClr val="660066"/>
                </a:solidFill>
                <a:latin typeface="Tahoma" pitchFamily="34" charset="0"/>
                <a:cs typeface="Tahoma" pitchFamily="34" charset="0"/>
              </a:rPr>
              <a:t> agar bisa meneruskan pembangunan yang berkelanjutan.</a:t>
            </a:r>
          </a:p>
          <a:p>
            <a:pPr algn="just" eaLnBrk="1" hangingPunct="1">
              <a:lnSpc>
                <a:spcPct val="90000"/>
              </a:lnSpc>
            </a:pPr>
            <a:endParaRPr lang="ms-MY" sz="1400" smtClean="0">
              <a:solidFill>
                <a:srgbClr val="660066"/>
              </a:solidFill>
              <a:latin typeface="Tahoma" pitchFamily="34" charset="0"/>
              <a:cs typeface="Tahoma" pitchFamily="34" charset="0"/>
            </a:endParaRPr>
          </a:p>
          <a:p>
            <a:pPr algn="just" eaLnBrk="1" hangingPunct="1">
              <a:lnSpc>
                <a:spcPct val="90000"/>
              </a:lnSpc>
              <a:buFontTx/>
              <a:buNone/>
            </a:pPr>
            <a:r>
              <a:rPr lang="en-US" sz="2400" smtClean="0">
                <a:solidFill>
                  <a:srgbClr val="660066"/>
                </a:solidFill>
                <a:latin typeface="Tahoma" pitchFamily="34" charset="0"/>
                <a:cs typeface="Tahoma" pitchFamily="34" charset="0"/>
              </a:rPr>
              <a:t>♫</a:t>
            </a:r>
            <a:r>
              <a:rPr lang="de-DE" sz="2400" smtClean="0">
                <a:solidFill>
                  <a:srgbClr val="660066"/>
                </a:solidFill>
                <a:latin typeface="Tahoma" pitchFamily="34" charset="0"/>
                <a:cs typeface="Arial" charset="0"/>
              </a:rPr>
              <a:t> </a:t>
            </a:r>
            <a:r>
              <a:rPr lang="de-DE" sz="2400" smtClean="0">
                <a:solidFill>
                  <a:srgbClr val="660066"/>
                </a:solidFill>
                <a:latin typeface="Tahoma" pitchFamily="34" charset="0"/>
                <a:cs typeface="Tahoma" pitchFamily="34" charset="0"/>
              </a:rPr>
              <a:t>	Oleh karena itu, sebagai pertukaran dengan negara maju mereka bisa menawarkan:</a:t>
            </a:r>
          </a:p>
          <a:p>
            <a:pPr algn="just" eaLnBrk="1" hangingPunct="1">
              <a:lnSpc>
                <a:spcPct val="90000"/>
              </a:lnSpc>
              <a:buFontTx/>
              <a:buNone/>
            </a:pPr>
            <a:r>
              <a:rPr lang="de-DE" sz="2400" smtClean="0">
                <a:solidFill>
                  <a:srgbClr val="660066"/>
                </a:solidFill>
                <a:latin typeface="Tahoma" pitchFamily="34" charset="0"/>
                <a:cs typeface="Tahoma" pitchFamily="34" charset="0"/>
              </a:rPr>
              <a:t>	1.	</a:t>
            </a:r>
            <a:r>
              <a:rPr lang="de-DE" sz="2400" i="1" smtClean="0">
                <a:solidFill>
                  <a:srgbClr val="FF0000"/>
                </a:solidFill>
                <a:latin typeface="Tahoma" pitchFamily="34" charset="0"/>
                <a:cs typeface="Tahoma" pitchFamily="34" charset="0"/>
              </a:rPr>
              <a:t>In situ</a:t>
            </a:r>
            <a:r>
              <a:rPr lang="de-DE" sz="2400" smtClean="0">
                <a:solidFill>
                  <a:srgbClr val="660066"/>
                </a:solidFill>
                <a:latin typeface="Tahoma" pitchFamily="34" charset="0"/>
                <a:cs typeface="Tahoma" pitchFamily="34" charset="0"/>
              </a:rPr>
              <a:t>, sebagai tempat pemeliharaan keanekaragaman 	sumberdaya.</a:t>
            </a:r>
          </a:p>
          <a:p>
            <a:pPr algn="just" eaLnBrk="1" hangingPunct="1">
              <a:lnSpc>
                <a:spcPct val="90000"/>
              </a:lnSpc>
              <a:buFontTx/>
              <a:buNone/>
            </a:pPr>
            <a:r>
              <a:rPr lang="de-DE" sz="2400" smtClean="0">
                <a:solidFill>
                  <a:srgbClr val="660066"/>
                </a:solidFill>
                <a:latin typeface="Tahoma" pitchFamily="34" charset="0"/>
                <a:cs typeface="Tahoma" pitchFamily="34" charset="0"/>
              </a:rPr>
              <a:t>	2.	</a:t>
            </a:r>
            <a:r>
              <a:rPr lang="de-DE" sz="2400" smtClean="0">
                <a:solidFill>
                  <a:srgbClr val="FF0000"/>
                </a:solidFill>
                <a:latin typeface="Tahoma" pitchFamily="34" charset="0"/>
                <a:cs typeface="Tahoma" pitchFamily="34" charset="0"/>
              </a:rPr>
              <a:t>Hutan</a:t>
            </a:r>
            <a:r>
              <a:rPr lang="de-DE" sz="2400" smtClean="0">
                <a:solidFill>
                  <a:srgbClr val="660066"/>
                </a:solidFill>
                <a:latin typeface="Tahoma" pitchFamily="34" charset="0"/>
                <a:cs typeface="Tahoma" pitchFamily="34" charset="0"/>
              </a:rPr>
              <a:t>, yang mempunyai dampak signifikan dalam iklim 	global dan keseimbangan atmosfer.</a:t>
            </a:r>
          </a:p>
          <a:p>
            <a:pPr algn="just" eaLnBrk="1" hangingPunct="1">
              <a:lnSpc>
                <a:spcPct val="90000"/>
              </a:lnSpc>
              <a:buFontTx/>
              <a:buNone/>
            </a:pPr>
            <a:r>
              <a:rPr lang="de-DE" sz="2400" smtClean="0">
                <a:solidFill>
                  <a:srgbClr val="660066"/>
                </a:solidFill>
                <a:latin typeface="Tahoma" pitchFamily="34" charset="0"/>
                <a:cs typeface="Tahoma" pitchFamily="34" charset="0"/>
              </a:rPr>
              <a:t>	3.	</a:t>
            </a:r>
            <a:r>
              <a:rPr lang="de-DE" sz="2400" smtClean="0">
                <a:solidFill>
                  <a:srgbClr val="FF0000"/>
                </a:solidFill>
                <a:latin typeface="Tahoma" pitchFamily="34" charset="0"/>
                <a:cs typeface="Tahoma" pitchFamily="34" charset="0"/>
              </a:rPr>
              <a:t>Fasilitas lingkungan</a:t>
            </a:r>
            <a:r>
              <a:rPr lang="de-DE" sz="2400" smtClean="0">
                <a:solidFill>
                  <a:srgbClr val="660066"/>
                </a:solidFill>
                <a:latin typeface="Tahoma" pitchFamily="34" charset="0"/>
                <a:cs typeface="Tahoma" pitchFamily="34" charset="0"/>
              </a:rPr>
              <a:t>, termasuk kehidupan liar dan aset 	alam lainnya yang bisa dimanfaatkan untuk rekreasi, 	pendidikan dan nilai </a:t>
            </a:r>
            <a:r>
              <a:rPr lang="de-DE" sz="2400" i="1" smtClean="0">
                <a:solidFill>
                  <a:srgbClr val="660066"/>
                </a:solidFill>
                <a:latin typeface="Tahoma" pitchFamily="34" charset="0"/>
                <a:cs typeface="Tahoma" pitchFamily="34" charset="0"/>
              </a:rPr>
              <a:t>scientific</a:t>
            </a:r>
            <a:r>
              <a:rPr lang="de-DE" sz="2400" smtClean="0">
                <a:solidFill>
                  <a:srgbClr val="660066"/>
                </a:solidFill>
                <a:latin typeface="Tahoma" pitchFamily="34" charset="0"/>
                <a:cs typeface="Tahoma" pitchFamily="34" charset="0"/>
              </a:rPr>
              <a:t>.</a:t>
            </a:r>
            <a:endParaRPr lang="ms-MY" sz="2400" smtClean="0">
              <a:solidFill>
                <a:srgbClr val="660066"/>
              </a:solidFill>
              <a:latin typeface="Tahoma" pitchFamily="34" charset="0"/>
              <a:cs typeface="Tahoma" pitchFamily="34" charset="0"/>
            </a:endParaRPr>
          </a:p>
        </p:txBody>
      </p:sp>
      <p:pic>
        <p:nvPicPr>
          <p:cNvPr id="27652"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143000" y="152400"/>
            <a:ext cx="8001000" cy="1371600"/>
          </a:xfrm>
        </p:spPr>
        <p:txBody>
          <a:bodyPr/>
          <a:lstStyle/>
          <a:p>
            <a:r>
              <a:rPr lang="en-US" sz="3400" b="0" smtClean="0">
                <a:solidFill>
                  <a:srgbClr val="800080"/>
                </a:solidFill>
                <a:latin typeface="Bodoni MT Black" pitchFamily="18" charset="0"/>
              </a:rPr>
              <a:t>MEKANISME INTERNASIONAL PELAKSANAAN INSTRUMEN EKONOMI (2)</a:t>
            </a:r>
            <a:endParaRPr lang="ms-MY" sz="3400" b="0" smtClean="0">
              <a:solidFill>
                <a:srgbClr val="800080"/>
              </a:solidFill>
              <a:latin typeface="Bodoni MT Black" pitchFamily="18" charset="0"/>
            </a:endParaRPr>
          </a:p>
        </p:txBody>
      </p:sp>
      <p:sp>
        <p:nvSpPr>
          <p:cNvPr id="28675" name="Rectangle 3"/>
          <p:cNvSpPr>
            <a:spLocks noGrp="1" noChangeArrowheads="1"/>
          </p:cNvSpPr>
          <p:nvPr>
            <p:ph type="body" idx="4294967295"/>
          </p:nvPr>
        </p:nvSpPr>
        <p:spPr>
          <a:xfrm>
            <a:off x="533400" y="1981200"/>
            <a:ext cx="8610600" cy="4876800"/>
          </a:xfrm>
        </p:spPr>
        <p:txBody>
          <a:bodyPr/>
          <a:lstStyle/>
          <a:p>
            <a:pPr algn="just">
              <a:lnSpc>
                <a:spcPct val="90000"/>
              </a:lnSpc>
              <a:buFontTx/>
              <a:buNone/>
            </a:pPr>
            <a:r>
              <a:rPr lang="en-US" sz="2000" smtClean="0">
                <a:solidFill>
                  <a:srgbClr val="660066"/>
                </a:solidFill>
                <a:latin typeface="Tahoma" pitchFamily="34" charset="0"/>
                <a:cs typeface="Tahoma" pitchFamily="34" charset="0"/>
              </a:rPr>
              <a:t>♫	</a:t>
            </a:r>
            <a:r>
              <a:rPr lang="de-DE" sz="2200" smtClean="0">
                <a:solidFill>
                  <a:srgbClr val="660066"/>
                </a:solidFill>
                <a:latin typeface="Tahoma" pitchFamily="34" charset="0"/>
                <a:cs typeface="Arial" charset="0"/>
              </a:rPr>
              <a:t>Ketiga hal di atas (konservasi lingkungan) merupakan aspek-aspek yang dapat ditawarkan negara berkembang sebagai pertukaran atas sumberdaya teknologi dan finansial. </a:t>
            </a:r>
          </a:p>
          <a:p>
            <a:pPr algn="just" eaLnBrk="1" hangingPunct="1">
              <a:lnSpc>
                <a:spcPct val="90000"/>
              </a:lnSpc>
            </a:pPr>
            <a:endParaRPr lang="de-DE" sz="900" smtClean="0">
              <a:solidFill>
                <a:srgbClr val="660066"/>
              </a:solidFill>
              <a:latin typeface="Tahoma" pitchFamily="34" charset="0"/>
              <a:cs typeface="Arial" charset="0"/>
            </a:endParaRPr>
          </a:p>
          <a:p>
            <a:pPr algn="just" eaLnBrk="1" hangingPunct="1">
              <a:lnSpc>
                <a:spcPct val="90000"/>
              </a:lnSpc>
              <a:buFontTx/>
              <a:buNone/>
            </a:pPr>
            <a:r>
              <a:rPr lang="en-US" sz="2000" smtClean="0">
                <a:solidFill>
                  <a:srgbClr val="660066"/>
                </a:solidFill>
                <a:latin typeface="Tahoma" pitchFamily="34" charset="0"/>
                <a:cs typeface="Tahoma" pitchFamily="34" charset="0"/>
              </a:rPr>
              <a:t>♫</a:t>
            </a:r>
            <a:r>
              <a:rPr lang="de-DE" sz="2200" smtClean="0">
                <a:solidFill>
                  <a:srgbClr val="660066"/>
                </a:solidFill>
                <a:latin typeface="Tahoma" pitchFamily="34" charset="0"/>
                <a:cs typeface="Arial" charset="0"/>
              </a:rPr>
              <a:t> 	Pertanyaan mendasar untuk kegiatan tersebut adalah </a:t>
            </a:r>
            <a:r>
              <a:rPr lang="en-US" sz="2200" smtClean="0">
                <a:solidFill>
                  <a:srgbClr val="660066"/>
                </a:solidFill>
                <a:latin typeface="Tahoma" pitchFamily="34" charset="0"/>
              </a:rPr>
              <a:t>“</a:t>
            </a:r>
            <a:r>
              <a:rPr lang="en-US" sz="2200" smtClean="0">
                <a:solidFill>
                  <a:srgbClr val="FF0000"/>
                </a:solidFill>
                <a:latin typeface="Tahoma" pitchFamily="34" charset="0"/>
              </a:rPr>
              <a:t>bagaimana perdagangan tersebut dilaksanakan</a:t>
            </a:r>
            <a:r>
              <a:rPr lang="en-US" sz="2200" smtClean="0">
                <a:solidFill>
                  <a:srgbClr val="660066"/>
                </a:solidFill>
                <a:latin typeface="Tahoma" pitchFamily="34" charset="0"/>
              </a:rPr>
              <a:t>??” Hal ini dikarenakan ketiadaan pasar untuk sumberdaya alam dan biologi sebagaimana pasar yang telah berkembang untuk sumberdaya finansial dan teknologi.</a:t>
            </a:r>
          </a:p>
          <a:p>
            <a:pPr algn="just" eaLnBrk="1" hangingPunct="1">
              <a:lnSpc>
                <a:spcPct val="90000"/>
              </a:lnSpc>
            </a:pPr>
            <a:endParaRPr lang="de-DE" sz="900" smtClean="0">
              <a:solidFill>
                <a:srgbClr val="660066"/>
              </a:solidFill>
              <a:latin typeface="Tahoma" pitchFamily="34" charset="0"/>
            </a:endParaRPr>
          </a:p>
          <a:p>
            <a:pPr algn="just" eaLnBrk="1" hangingPunct="1">
              <a:lnSpc>
                <a:spcPct val="90000"/>
              </a:lnSpc>
              <a:buFontTx/>
              <a:buNone/>
            </a:pPr>
            <a:r>
              <a:rPr lang="en-US" sz="2000" smtClean="0">
                <a:solidFill>
                  <a:srgbClr val="660066"/>
                </a:solidFill>
                <a:latin typeface="Tahoma" pitchFamily="34" charset="0"/>
                <a:cs typeface="Tahoma" pitchFamily="34" charset="0"/>
              </a:rPr>
              <a:t>♫</a:t>
            </a:r>
            <a:r>
              <a:rPr lang="de-DE" sz="2200" smtClean="0">
                <a:solidFill>
                  <a:srgbClr val="660066"/>
                </a:solidFill>
                <a:latin typeface="Tahoma" pitchFamily="34" charset="0"/>
                <a:cs typeface="Arial" charset="0"/>
              </a:rPr>
              <a:t> 	Sebagaimana barang dan jasa lainnya, maka diperlukan suatu mekanisme yang disepakati untuk perdagangan konservasi dan proteksi iklim global melalui pasar, mekanismenya antara lain: </a:t>
            </a:r>
            <a:r>
              <a:rPr lang="de-DE" sz="2200" i="1" smtClean="0">
                <a:solidFill>
                  <a:srgbClr val="FF0000"/>
                </a:solidFill>
                <a:latin typeface="Tahoma" pitchFamily="34" charset="0"/>
                <a:cs typeface="Arial" charset="0"/>
              </a:rPr>
              <a:t>tansferable development right</a:t>
            </a:r>
            <a:r>
              <a:rPr lang="de-DE" sz="2200" i="1" smtClean="0">
                <a:solidFill>
                  <a:srgbClr val="660066"/>
                </a:solidFill>
                <a:latin typeface="Tahoma" pitchFamily="34" charset="0"/>
                <a:cs typeface="Arial" charset="0"/>
              </a:rPr>
              <a:t>, </a:t>
            </a:r>
            <a:r>
              <a:rPr lang="de-DE" sz="2200" i="1" smtClean="0">
                <a:solidFill>
                  <a:srgbClr val="FF0000"/>
                </a:solidFill>
                <a:latin typeface="Tahoma" pitchFamily="34" charset="0"/>
                <a:cs typeface="Arial" charset="0"/>
              </a:rPr>
              <a:t>internationally tradeable 	emission permit</a:t>
            </a:r>
            <a:r>
              <a:rPr lang="de-DE" sz="2200" i="1" smtClean="0">
                <a:solidFill>
                  <a:srgbClr val="660066"/>
                </a:solidFill>
                <a:latin typeface="Tahoma" pitchFamily="34" charset="0"/>
                <a:cs typeface="Arial" charset="0"/>
              </a:rPr>
              <a:t>,</a:t>
            </a:r>
            <a:r>
              <a:rPr lang="de-DE" sz="2200" smtClean="0">
                <a:solidFill>
                  <a:srgbClr val="660066"/>
                </a:solidFill>
                <a:latin typeface="Tahoma" pitchFamily="34" charset="0"/>
                <a:cs typeface="Arial" charset="0"/>
              </a:rPr>
              <a:t> and</a:t>
            </a:r>
            <a:r>
              <a:rPr lang="de-DE" sz="2200" i="1" smtClean="0">
                <a:solidFill>
                  <a:srgbClr val="660066"/>
                </a:solidFill>
                <a:latin typeface="Tahoma" pitchFamily="34" charset="0"/>
                <a:cs typeface="Arial" charset="0"/>
              </a:rPr>
              <a:t> </a:t>
            </a:r>
            <a:r>
              <a:rPr lang="de-DE" sz="2200" i="1" smtClean="0">
                <a:solidFill>
                  <a:srgbClr val="FF0000"/>
                </a:solidFill>
                <a:latin typeface="Tahoma" pitchFamily="34" charset="0"/>
                <a:cs typeface="Arial" charset="0"/>
              </a:rPr>
              <a:t>carbon offset</a:t>
            </a:r>
            <a:r>
              <a:rPr lang="de-DE" sz="2200" smtClean="0">
                <a:solidFill>
                  <a:srgbClr val="660066"/>
                </a:solidFill>
                <a:latin typeface="Tahoma" pitchFamily="34" charset="0"/>
                <a:cs typeface="Arial" charset="0"/>
              </a:rPr>
              <a:t>.</a:t>
            </a:r>
            <a:endParaRPr lang="ms-MY" sz="2200" smtClean="0">
              <a:solidFill>
                <a:srgbClr val="660066"/>
              </a:solidFill>
              <a:latin typeface="Tahoma" pitchFamily="34" charset="0"/>
              <a:cs typeface="Arial" charset="0"/>
            </a:endParaRPr>
          </a:p>
        </p:txBody>
      </p:sp>
      <p:pic>
        <p:nvPicPr>
          <p:cNvPr id="28676"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1143000" y="152400"/>
            <a:ext cx="8001000" cy="1371600"/>
          </a:xfrm>
        </p:spPr>
        <p:txBody>
          <a:bodyPr/>
          <a:lstStyle/>
          <a:p>
            <a:r>
              <a:rPr lang="en-US" sz="3600" smtClean="0">
                <a:solidFill>
                  <a:srgbClr val="660066"/>
                </a:solidFill>
                <a:latin typeface="Bodoni MT Black" pitchFamily="18" charset="0"/>
              </a:rPr>
              <a:t>TRANSFERABLE DEVELOPMENT RIGHTS (1)</a:t>
            </a:r>
            <a:endParaRPr lang="ms-MY" sz="3600" smtClean="0">
              <a:solidFill>
                <a:srgbClr val="660066"/>
              </a:solidFill>
              <a:latin typeface="Bodoni MT Black" pitchFamily="18" charset="0"/>
            </a:endParaRPr>
          </a:p>
        </p:txBody>
      </p:sp>
      <p:sp>
        <p:nvSpPr>
          <p:cNvPr id="29699" name="Rectangle 3"/>
          <p:cNvSpPr>
            <a:spLocks noGrp="1" noChangeArrowheads="1"/>
          </p:cNvSpPr>
          <p:nvPr>
            <p:ph type="body" idx="4294967295"/>
          </p:nvPr>
        </p:nvSpPr>
        <p:spPr>
          <a:xfrm>
            <a:off x="533400" y="2286000"/>
            <a:ext cx="8382000" cy="4572000"/>
          </a:xfrm>
        </p:spPr>
        <p:txBody>
          <a:bodyPr/>
          <a:lstStyle/>
          <a:p>
            <a:pPr algn="just">
              <a:buFontTx/>
              <a:buNone/>
            </a:pPr>
            <a:r>
              <a:rPr lang="en-US" sz="2400" smtClean="0">
                <a:solidFill>
                  <a:srgbClr val="660066"/>
                </a:solidFill>
                <a:latin typeface="Tahoma" pitchFamily="34" charset="0"/>
                <a:cs typeface="Tahoma" pitchFamily="34" charset="0"/>
              </a:rPr>
              <a:t>♫	</a:t>
            </a:r>
            <a:r>
              <a:rPr lang="en-US" sz="2400" b="1" i="1" smtClean="0">
                <a:solidFill>
                  <a:srgbClr val="660066"/>
                </a:solidFill>
                <a:latin typeface="Tahoma" pitchFamily="34" charset="0"/>
                <a:cs typeface="Tahoma" pitchFamily="34" charset="0"/>
              </a:rPr>
              <a:t>Transferable Development Rights</a:t>
            </a:r>
            <a:r>
              <a:rPr lang="en-US" sz="2400" smtClean="0">
                <a:solidFill>
                  <a:srgbClr val="660066"/>
                </a:solidFill>
                <a:latin typeface="Tahoma" pitchFamily="34" charset="0"/>
                <a:cs typeface="Tahoma" pitchFamily="34" charset="0"/>
              </a:rPr>
              <a:t>  (TDR) </a:t>
            </a:r>
            <a:r>
              <a:rPr lang="en-US" sz="2400" smtClean="0">
                <a:solidFill>
                  <a:srgbClr val="660066"/>
                </a:solidFill>
                <a:latin typeface="Tahoma" pitchFamily="34" charset="0"/>
                <a:cs typeface="Tahoma" pitchFamily="34" charset="0"/>
                <a:sym typeface="Wingdings" pitchFamily="2" charset="2"/>
              </a:rPr>
              <a:t> Berhubungan dengan </a:t>
            </a:r>
            <a:r>
              <a:rPr lang="en-US" sz="2400" smtClean="0">
                <a:solidFill>
                  <a:srgbClr val="FF0000"/>
                </a:solidFill>
                <a:latin typeface="Tahoma" pitchFamily="34" charset="0"/>
                <a:cs typeface="Tahoma" pitchFamily="34" charset="0"/>
                <a:sym typeface="Wingdings" pitchFamily="2" charset="2"/>
              </a:rPr>
              <a:t>konservasi biodiversity</a:t>
            </a:r>
            <a:r>
              <a:rPr lang="en-US" sz="2400" smtClean="0">
                <a:solidFill>
                  <a:srgbClr val="660066"/>
                </a:solidFill>
                <a:latin typeface="Tahoma" pitchFamily="34" charset="0"/>
                <a:cs typeface="Tahoma" pitchFamily="34" charset="0"/>
                <a:sym typeface="Wingdings" pitchFamily="2" charset="2"/>
              </a:rPr>
              <a:t>, dimana TDR memungkinkan pembentukan area konservasi tanpa adanya penilaian terhadap nilai lahan dan kompensasi.</a:t>
            </a:r>
            <a:endParaRPr lang="en-US" sz="2400" smtClean="0">
              <a:solidFill>
                <a:srgbClr val="660066"/>
              </a:solidFill>
              <a:latin typeface="Tahoma" pitchFamily="34" charset="0"/>
              <a:cs typeface="Tahoma" pitchFamily="34" charset="0"/>
            </a:endParaRPr>
          </a:p>
          <a:p>
            <a:pPr algn="just">
              <a:buFontTx/>
              <a:buNone/>
            </a:pPr>
            <a:endParaRPr lang="en-US" sz="2400" smtClean="0">
              <a:solidFill>
                <a:srgbClr val="660066"/>
              </a:solidFill>
              <a:latin typeface="Tahoma" pitchFamily="34" charset="0"/>
              <a:cs typeface="Tahoma" pitchFamily="34" charset="0"/>
            </a:endParaRPr>
          </a:p>
          <a:p>
            <a:pPr algn="just" eaLnBrk="1" hangingPunct="1">
              <a:buFontTx/>
              <a:buNone/>
            </a:pPr>
            <a:r>
              <a:rPr lang="en-US" sz="2400" smtClean="0">
                <a:solidFill>
                  <a:srgbClr val="660066"/>
                </a:solidFill>
                <a:latin typeface="Tahoma" pitchFamily="34" charset="0"/>
                <a:cs typeface="Tahoma" pitchFamily="34" charset="0"/>
              </a:rPr>
              <a:t>♫</a:t>
            </a:r>
            <a:r>
              <a:rPr lang="en-US" sz="2400" smtClean="0">
                <a:solidFill>
                  <a:srgbClr val="660066"/>
                </a:solidFill>
                <a:latin typeface="Tahoma" pitchFamily="34" charset="0"/>
                <a:cs typeface="Arial" charset="0"/>
              </a:rPr>
              <a:t> </a:t>
            </a:r>
            <a:r>
              <a:rPr lang="en-US" sz="2400" smtClean="0">
                <a:solidFill>
                  <a:srgbClr val="660066"/>
                </a:solidFill>
                <a:latin typeface="Tahoma" pitchFamily="34" charset="0"/>
                <a:cs typeface="Tahoma" pitchFamily="34" charset="0"/>
              </a:rPr>
              <a:t>	Secara sederhana, konsep ini membentuk sebuah pasar dengan </a:t>
            </a:r>
            <a:r>
              <a:rPr lang="en-US" sz="2400" i="1" smtClean="0">
                <a:solidFill>
                  <a:srgbClr val="660066"/>
                </a:solidFill>
                <a:latin typeface="Tahoma" pitchFamily="34" charset="0"/>
                <a:cs typeface="Tahoma" pitchFamily="34" charset="0"/>
              </a:rPr>
              <a:t>demand</a:t>
            </a:r>
            <a:r>
              <a:rPr lang="en-US" sz="2400" smtClean="0">
                <a:solidFill>
                  <a:srgbClr val="660066"/>
                </a:solidFill>
                <a:latin typeface="Tahoma" pitchFamily="34" charset="0"/>
                <a:cs typeface="Tahoma" pitchFamily="34" charset="0"/>
              </a:rPr>
              <a:t> dan </a:t>
            </a:r>
            <a:r>
              <a:rPr lang="en-US" sz="2400" i="1" smtClean="0">
                <a:solidFill>
                  <a:srgbClr val="660066"/>
                </a:solidFill>
                <a:latin typeface="Tahoma" pitchFamily="34" charset="0"/>
                <a:cs typeface="Tahoma" pitchFamily="34" charset="0"/>
              </a:rPr>
              <a:t>supply</a:t>
            </a:r>
            <a:r>
              <a:rPr lang="en-US" sz="2400" smtClean="0">
                <a:solidFill>
                  <a:srgbClr val="660066"/>
                </a:solidFill>
                <a:latin typeface="Tahoma" pitchFamily="34" charset="0"/>
                <a:cs typeface="Tahoma" pitchFamily="34" charset="0"/>
              </a:rPr>
              <a:t>nya berupa </a:t>
            </a:r>
            <a:r>
              <a:rPr lang="en-US" sz="2400" smtClean="0">
                <a:solidFill>
                  <a:srgbClr val="FF0000"/>
                </a:solidFill>
                <a:latin typeface="Tahoma" pitchFamily="34" charset="0"/>
                <a:cs typeface="Tahoma" pitchFamily="34" charset="0"/>
              </a:rPr>
              <a:t>hak kepemilikan</a:t>
            </a:r>
            <a:r>
              <a:rPr lang="en-US" sz="2400" smtClean="0">
                <a:solidFill>
                  <a:srgbClr val="660066"/>
                </a:solidFill>
                <a:latin typeface="Tahoma" pitchFamily="34" charset="0"/>
                <a:cs typeface="Tahoma" pitchFamily="34" charset="0"/>
              </a:rPr>
              <a:t>, yang pertukarannya disepakati pada titik </a:t>
            </a:r>
            <a:r>
              <a:rPr lang="en-US" sz="2400" i="1" smtClean="0">
                <a:solidFill>
                  <a:srgbClr val="FF0000"/>
                </a:solidFill>
                <a:latin typeface="Tahoma" pitchFamily="34" charset="0"/>
                <a:cs typeface="Tahoma" pitchFamily="34" charset="0"/>
              </a:rPr>
              <a:t>equilibrium price</a:t>
            </a:r>
            <a:r>
              <a:rPr lang="en-US" sz="2400" smtClean="0">
                <a:solidFill>
                  <a:srgbClr val="660066"/>
                </a:solidFill>
                <a:latin typeface="Tahoma" pitchFamily="34" charset="0"/>
                <a:cs typeface="Tahoma" pitchFamily="34" charset="0"/>
              </a:rPr>
              <a:t>.</a:t>
            </a:r>
            <a:endParaRPr lang="ms-MY" sz="2400" smtClean="0">
              <a:solidFill>
                <a:srgbClr val="660066"/>
              </a:solidFill>
              <a:latin typeface="Tahoma" pitchFamily="34" charset="0"/>
              <a:cs typeface="Tahoma" pitchFamily="34" charset="0"/>
            </a:endParaRPr>
          </a:p>
          <a:p>
            <a:pPr algn="just" eaLnBrk="1" hangingPunct="1"/>
            <a:endParaRPr lang="ms-MY" sz="2400" smtClean="0">
              <a:solidFill>
                <a:srgbClr val="660066"/>
              </a:solidFill>
              <a:latin typeface="Tahoma" pitchFamily="34" charset="0"/>
              <a:cs typeface="Tahoma" pitchFamily="34" charset="0"/>
            </a:endParaRPr>
          </a:p>
        </p:txBody>
      </p:sp>
      <p:pic>
        <p:nvPicPr>
          <p:cNvPr id="29700"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1143000" y="152400"/>
            <a:ext cx="8001000" cy="1371600"/>
          </a:xfrm>
        </p:spPr>
        <p:txBody>
          <a:bodyPr/>
          <a:lstStyle/>
          <a:p>
            <a:r>
              <a:rPr lang="en-US" sz="3600" smtClean="0">
                <a:solidFill>
                  <a:srgbClr val="660066"/>
                </a:solidFill>
                <a:latin typeface="Bodoni MT Black" pitchFamily="18" charset="0"/>
              </a:rPr>
              <a:t>TRANSFERABLE DEVELOPMENT RIGHTS (2)</a:t>
            </a:r>
            <a:endParaRPr lang="ms-MY" sz="3600" smtClean="0">
              <a:solidFill>
                <a:srgbClr val="660066"/>
              </a:solidFill>
              <a:latin typeface="Bodoni MT Black" pitchFamily="18" charset="0"/>
            </a:endParaRPr>
          </a:p>
        </p:txBody>
      </p:sp>
      <p:sp>
        <p:nvSpPr>
          <p:cNvPr id="30723" name="Rectangle 3"/>
          <p:cNvSpPr>
            <a:spLocks noGrp="1" noChangeArrowheads="1"/>
          </p:cNvSpPr>
          <p:nvPr>
            <p:ph type="body" idx="4294967295"/>
          </p:nvPr>
        </p:nvSpPr>
        <p:spPr>
          <a:xfrm>
            <a:off x="533400" y="2362200"/>
            <a:ext cx="8382000" cy="4495800"/>
          </a:xfrm>
        </p:spPr>
        <p:txBody>
          <a:bodyPr/>
          <a:lstStyle/>
          <a:p>
            <a:pPr algn="just">
              <a:lnSpc>
                <a:spcPct val="90000"/>
              </a:lnSpc>
              <a:buFontTx/>
              <a:buNone/>
            </a:pPr>
            <a:r>
              <a:rPr lang="en-US" sz="2400" smtClean="0">
                <a:solidFill>
                  <a:srgbClr val="660066"/>
                </a:solidFill>
                <a:latin typeface="Tahoma" pitchFamily="34" charset="0"/>
                <a:cs typeface="Tahoma" pitchFamily="34" charset="0"/>
              </a:rPr>
              <a:t>♫	</a:t>
            </a:r>
            <a:r>
              <a:rPr lang="en-US" sz="2400" smtClean="0">
                <a:solidFill>
                  <a:srgbClr val="660066"/>
                </a:solidFill>
                <a:latin typeface="Tahoma" pitchFamily="34" charset="0"/>
                <a:cs typeface="Arial" charset="0"/>
              </a:rPr>
              <a:t>TDR bisa ditawarkan baik dalam lingkup lokal maupun internasional pada harga awal penawaran yang mencakup keseluruhan </a:t>
            </a:r>
            <a:r>
              <a:rPr lang="en-US" sz="2400" smtClean="0">
                <a:solidFill>
                  <a:srgbClr val="FF0000"/>
                </a:solidFill>
                <a:latin typeface="Tahoma" pitchFamily="34" charset="0"/>
                <a:cs typeface="Arial" charset="0"/>
              </a:rPr>
              <a:t>biaya </a:t>
            </a:r>
            <a:r>
              <a:rPr lang="en-US" sz="2400" i="1" smtClean="0">
                <a:solidFill>
                  <a:srgbClr val="FF0000"/>
                </a:solidFill>
                <a:latin typeface="Tahoma" pitchFamily="34" charset="0"/>
                <a:cs typeface="Arial" charset="0"/>
              </a:rPr>
              <a:t>opportunity</a:t>
            </a:r>
            <a:r>
              <a:rPr lang="en-US" sz="2400" smtClean="0">
                <a:solidFill>
                  <a:srgbClr val="660066"/>
                </a:solidFill>
                <a:latin typeface="Tahoma" pitchFamily="34" charset="0"/>
                <a:cs typeface="Arial" charset="0"/>
              </a:rPr>
              <a:t> dari unit lahan yang sesuai. </a:t>
            </a:r>
          </a:p>
          <a:p>
            <a:pPr algn="just" eaLnBrk="1" hangingPunct="1">
              <a:lnSpc>
                <a:spcPct val="90000"/>
              </a:lnSpc>
            </a:pPr>
            <a:endParaRPr lang="en-US" sz="2400" smtClean="0">
              <a:solidFill>
                <a:srgbClr val="660066"/>
              </a:solidFill>
              <a:latin typeface="Tahoma" pitchFamily="34" charset="0"/>
              <a:cs typeface="Arial" charset="0"/>
            </a:endParaRPr>
          </a:p>
          <a:p>
            <a:pPr algn="just" eaLnBrk="1" hangingPunct="1">
              <a:lnSpc>
                <a:spcPct val="90000"/>
              </a:lnSpc>
              <a:buFontTx/>
              <a:buNone/>
            </a:pPr>
            <a:r>
              <a:rPr lang="en-US" sz="2400" smtClean="0">
                <a:solidFill>
                  <a:srgbClr val="660066"/>
                </a:solidFill>
                <a:latin typeface="Tahoma" pitchFamily="34" charset="0"/>
                <a:cs typeface="Tahoma" pitchFamily="34" charset="0"/>
              </a:rPr>
              <a:t>♫</a:t>
            </a:r>
            <a:r>
              <a:rPr lang="en-US" sz="2400" smtClean="0">
                <a:solidFill>
                  <a:srgbClr val="660066"/>
                </a:solidFill>
                <a:latin typeface="Tahoma" pitchFamily="34" charset="0"/>
                <a:cs typeface="Arial" charset="0"/>
              </a:rPr>
              <a:t> 	</a:t>
            </a:r>
            <a:r>
              <a:rPr lang="en-US" sz="2400" smtClean="0">
                <a:solidFill>
                  <a:srgbClr val="FF0000"/>
                </a:solidFill>
                <a:latin typeface="Tahoma" pitchFamily="34" charset="0"/>
                <a:cs typeface="Arial" charset="0"/>
              </a:rPr>
              <a:t>Pembeli TDR potensial</a:t>
            </a:r>
            <a:r>
              <a:rPr lang="en-US" sz="2400" smtClean="0">
                <a:solidFill>
                  <a:srgbClr val="660066"/>
                </a:solidFill>
                <a:latin typeface="Tahoma" pitchFamily="34" charset="0"/>
                <a:cs typeface="Arial" charset="0"/>
              </a:rPr>
              <a:t> antara lain adalah organisasi lingkungan baik lokal maupun internasional, yayasan dan korporasi lokal/ 	internasional, pemerintah di negara maju, perusahaan kimia dan farmasi, universitas dan institusi penelitian, bahkan individu yang peduli terhadap lingkungan di negara maju.</a:t>
            </a:r>
          </a:p>
        </p:txBody>
      </p:sp>
      <p:pic>
        <p:nvPicPr>
          <p:cNvPr id="30724"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143000" y="152400"/>
            <a:ext cx="8001000" cy="1371600"/>
          </a:xfrm>
        </p:spPr>
        <p:txBody>
          <a:bodyPr/>
          <a:lstStyle/>
          <a:p>
            <a:r>
              <a:rPr lang="en-US" sz="3600" smtClean="0">
                <a:solidFill>
                  <a:srgbClr val="660066"/>
                </a:solidFill>
                <a:latin typeface="Bodoni MT Black" pitchFamily="18" charset="0"/>
              </a:rPr>
              <a:t>TRANSFERABLE DEVELOPMENT RIGHTS (3)</a:t>
            </a:r>
            <a:endParaRPr lang="ms-MY" sz="3600" smtClean="0">
              <a:solidFill>
                <a:srgbClr val="660066"/>
              </a:solidFill>
              <a:latin typeface="Bodoni MT Black" pitchFamily="18" charset="0"/>
            </a:endParaRPr>
          </a:p>
        </p:txBody>
      </p:sp>
      <p:sp>
        <p:nvSpPr>
          <p:cNvPr id="31747" name="Rectangle 3"/>
          <p:cNvSpPr>
            <a:spLocks noGrp="1" noChangeArrowheads="1"/>
          </p:cNvSpPr>
          <p:nvPr>
            <p:ph type="body" idx="4294967295"/>
          </p:nvPr>
        </p:nvSpPr>
        <p:spPr>
          <a:xfrm>
            <a:off x="533400" y="1981200"/>
            <a:ext cx="8610600" cy="4876800"/>
          </a:xfrm>
        </p:spPr>
        <p:txBody>
          <a:bodyPr/>
          <a:lstStyle/>
          <a:p>
            <a:pPr algn="just">
              <a:lnSpc>
                <a:spcPct val="90000"/>
              </a:lnSpc>
              <a:buFontTx/>
              <a:buNone/>
            </a:pPr>
            <a:r>
              <a:rPr lang="en-US" sz="2400" smtClean="0">
                <a:solidFill>
                  <a:srgbClr val="660066"/>
                </a:solidFill>
                <a:latin typeface="Tahoma" pitchFamily="34" charset="0"/>
                <a:cs typeface="Tahoma" pitchFamily="34" charset="0"/>
              </a:rPr>
              <a:t>♫	</a:t>
            </a:r>
            <a:r>
              <a:rPr lang="en-US" sz="2400" smtClean="0">
                <a:solidFill>
                  <a:srgbClr val="660066"/>
                </a:solidFill>
                <a:latin typeface="Tahoma" pitchFamily="34" charset="0"/>
                <a:cs typeface="Arial" charset="0"/>
              </a:rPr>
              <a:t>Meskipun terdapat berbagai manfaat yang bisa didapat, permintaan akan TDR tidak terlalu banyak karena adanya aspek </a:t>
            </a:r>
            <a:r>
              <a:rPr lang="en-US" sz="2400" i="1" smtClean="0">
                <a:solidFill>
                  <a:srgbClr val="FF0000"/>
                </a:solidFill>
                <a:latin typeface="Tahoma" pitchFamily="34" charset="0"/>
                <a:cs typeface="Arial" charset="0"/>
              </a:rPr>
              <a:t>myopia</a:t>
            </a:r>
            <a:r>
              <a:rPr lang="en-US" sz="2400" smtClean="0">
                <a:solidFill>
                  <a:srgbClr val="660066"/>
                </a:solidFill>
                <a:latin typeface="Tahoma" pitchFamily="34" charset="0"/>
                <a:cs typeface="Arial" charset="0"/>
              </a:rPr>
              <a:t> dan </a:t>
            </a:r>
            <a:r>
              <a:rPr lang="en-US" sz="2400" i="1" smtClean="0">
                <a:solidFill>
                  <a:srgbClr val="FF0000"/>
                </a:solidFill>
                <a:latin typeface="Tahoma" pitchFamily="34" charset="0"/>
                <a:cs typeface="Arial" charset="0"/>
              </a:rPr>
              <a:t>free riding</a:t>
            </a:r>
            <a:r>
              <a:rPr lang="en-US" sz="2400" smtClean="0">
                <a:solidFill>
                  <a:srgbClr val="660066"/>
                </a:solidFill>
                <a:latin typeface="Tahoma" pitchFamily="34" charset="0"/>
                <a:cs typeface="Arial" charset="0"/>
              </a:rPr>
              <a:t>.</a:t>
            </a:r>
          </a:p>
          <a:p>
            <a:pPr algn="just" eaLnBrk="1" hangingPunct="1">
              <a:lnSpc>
                <a:spcPct val="90000"/>
              </a:lnSpc>
            </a:pPr>
            <a:endParaRPr lang="en-US" sz="2400" smtClean="0">
              <a:solidFill>
                <a:srgbClr val="660066"/>
              </a:solidFill>
              <a:latin typeface="Tahoma" pitchFamily="34" charset="0"/>
              <a:cs typeface="Arial" charset="0"/>
            </a:endParaRPr>
          </a:p>
          <a:p>
            <a:pPr algn="just" eaLnBrk="1" hangingPunct="1">
              <a:lnSpc>
                <a:spcPct val="90000"/>
              </a:lnSpc>
              <a:buFontTx/>
              <a:buNone/>
            </a:pPr>
            <a:r>
              <a:rPr lang="en-US" sz="2400" smtClean="0">
                <a:solidFill>
                  <a:srgbClr val="660066"/>
                </a:solidFill>
                <a:latin typeface="Tahoma" pitchFamily="34" charset="0"/>
                <a:cs typeface="Tahoma" pitchFamily="34" charset="0"/>
              </a:rPr>
              <a:t>♫</a:t>
            </a:r>
            <a:r>
              <a:rPr lang="en-US" sz="2400" smtClean="0">
                <a:solidFill>
                  <a:srgbClr val="660066"/>
                </a:solidFill>
                <a:latin typeface="Tahoma" pitchFamily="34" charset="0"/>
                <a:cs typeface="Arial" charset="0"/>
              </a:rPr>
              <a:t> 	Oleh karena itu, pemerintah di negara maju berusaha menstimulasi permintaan TDR dengan cara </a:t>
            </a:r>
            <a:r>
              <a:rPr lang="en-US" sz="2400" smtClean="0">
                <a:solidFill>
                  <a:srgbClr val="FF0000"/>
                </a:solidFill>
                <a:latin typeface="Tahoma" pitchFamily="34" charset="0"/>
                <a:cs typeface="Arial" charset="0"/>
              </a:rPr>
              <a:t>menyediakan kredit</a:t>
            </a:r>
            <a:r>
              <a:rPr lang="en-US" sz="2400" smtClean="0">
                <a:solidFill>
                  <a:srgbClr val="660066"/>
                </a:solidFill>
                <a:latin typeface="Tahoma" pitchFamily="34" charset="0"/>
                <a:cs typeface="Arial" charset="0"/>
              </a:rPr>
              <a:t> untuk perusahaan domestik dan pemilik properti untuk 	membeli TDR dari negara berkembang sehubungan dengan regulasi lingkungan domestik </a:t>
            </a:r>
            <a:r>
              <a:rPr lang="en-US" sz="2400" i="1" smtClean="0">
                <a:solidFill>
                  <a:srgbClr val="660066"/>
                </a:solidFill>
                <a:latin typeface="Tahoma" pitchFamily="34" charset="0"/>
                <a:cs typeface="Arial" charset="0"/>
              </a:rPr>
              <a:t>(building codes</a:t>
            </a:r>
            <a:r>
              <a:rPr lang="en-US" sz="2400" smtClean="0">
                <a:solidFill>
                  <a:srgbClr val="660066"/>
                </a:solidFill>
                <a:latin typeface="Tahoma" pitchFamily="34" charset="0"/>
                <a:cs typeface="Arial" charset="0"/>
              </a:rPr>
              <a:t>, aturan penebangan hutan, standar emisi lingkungan, dll)</a:t>
            </a:r>
            <a:r>
              <a:rPr lang="en-US" sz="2400" i="1" smtClean="0">
                <a:solidFill>
                  <a:srgbClr val="660066"/>
                </a:solidFill>
                <a:latin typeface="Tahoma" pitchFamily="34" charset="0"/>
                <a:cs typeface="Arial" charset="0"/>
              </a:rPr>
              <a:t>.</a:t>
            </a:r>
          </a:p>
          <a:p>
            <a:pPr algn="just" eaLnBrk="1" hangingPunct="1">
              <a:lnSpc>
                <a:spcPct val="90000"/>
              </a:lnSpc>
            </a:pPr>
            <a:endParaRPr lang="en-US" sz="2400" smtClean="0">
              <a:solidFill>
                <a:srgbClr val="660066"/>
              </a:solidFill>
              <a:latin typeface="Tahoma" pitchFamily="34" charset="0"/>
              <a:cs typeface="Arial" charset="0"/>
            </a:endParaRPr>
          </a:p>
        </p:txBody>
      </p:sp>
      <p:pic>
        <p:nvPicPr>
          <p:cNvPr id="31748" name="Picture 4" descr="C:\Users\youXxive\Documents\moneysw.gif"/>
          <p:cNvPicPr>
            <a:picLocks noChangeAspect="1" noChangeArrowheads="1" noCrop="1"/>
          </p:cNvPicPr>
          <p:nvPr/>
        </p:nvPicPr>
        <p:blipFill>
          <a:blip r:embed="rId2"/>
          <a:srcRect/>
          <a:stretch>
            <a:fillRect/>
          </a:stretch>
        </p:blipFill>
        <p:spPr bwMode="auto">
          <a:xfrm>
            <a:off x="609600" y="381000"/>
            <a:ext cx="323850" cy="5619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371600" y="228600"/>
            <a:ext cx="7162800" cy="8382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(1)</a:t>
            </a:r>
          </a:p>
        </p:txBody>
      </p:sp>
      <p:sp>
        <p:nvSpPr>
          <p:cNvPr id="5123" name="Rectangle 3"/>
          <p:cNvSpPr>
            <a:spLocks noGrp="1" noChangeArrowheads="1"/>
          </p:cNvSpPr>
          <p:nvPr>
            <p:ph type="subTitle" idx="1"/>
          </p:nvPr>
        </p:nvSpPr>
        <p:spPr>
          <a:xfrm>
            <a:off x="457200" y="1676400"/>
            <a:ext cx="8686800" cy="5181600"/>
          </a:xfrm>
        </p:spPr>
        <p:txBody>
          <a:bodyPr/>
          <a:lstStyle/>
          <a:p>
            <a:pPr marL="450850" indent="-450850" algn="just" eaLnBrk="1" hangingPunct="1">
              <a:tabLst>
                <a:tab pos="450850" algn="l"/>
              </a:tabLst>
            </a:pPr>
            <a:r>
              <a:rPr lang="en-US" sz="2400" b="0" smtClean="0">
                <a:solidFill>
                  <a:srgbClr val="FF0000"/>
                </a:solidFill>
              </a:rPr>
              <a:t>♫</a:t>
            </a:r>
            <a:r>
              <a:rPr lang="en-US" sz="2400" b="0" smtClean="0">
                <a:solidFill>
                  <a:srgbClr val="660066"/>
                </a:solidFill>
              </a:rPr>
              <a:t>	Instrumen ini </a:t>
            </a:r>
            <a:r>
              <a:rPr lang="en-US" sz="2400" b="0" smtClean="0">
                <a:solidFill>
                  <a:srgbClr val="FF0000"/>
                </a:solidFill>
              </a:rPr>
              <a:t>didasarkan pada</a:t>
            </a:r>
            <a:r>
              <a:rPr lang="en-US" sz="2400" b="0" smtClean="0">
                <a:solidFill>
                  <a:srgbClr val="660066"/>
                </a:solidFill>
              </a:rPr>
              <a:t> ketiadaan pasar untuk aset sumberdaya dan lingkungan yang menyebabkan adanya kesalahpahaman mengenai harga </a:t>
            </a:r>
            <a:r>
              <a:rPr lang="en-US" sz="2400" b="0" smtClean="0">
                <a:sym typeface="Wingdings" pitchFamily="2" charset="2"/>
              </a:rPr>
              <a:t></a:t>
            </a:r>
            <a:r>
              <a:rPr lang="en-US" sz="2400" b="0" smtClean="0">
                <a:solidFill>
                  <a:srgbClr val="660066"/>
                </a:solidFill>
                <a:sym typeface="Wingdings" pitchFamily="2" charset="2"/>
              </a:rPr>
              <a:t> </a:t>
            </a:r>
            <a:r>
              <a:rPr lang="en-US" sz="2400" b="0" smtClean="0">
                <a:solidFill>
                  <a:srgbClr val="660066"/>
                </a:solidFill>
              </a:rPr>
              <a:t>sehingga terjadi peningkatan degradasi lingkungan dan penipisan sumberdaya.</a:t>
            </a:r>
          </a:p>
          <a:p>
            <a:pPr marL="450850" indent="-450850" algn="just" eaLnBrk="1" hangingPunct="1">
              <a:tabLst>
                <a:tab pos="450850" algn="l"/>
              </a:tabLst>
            </a:pPr>
            <a:endParaRPr lang="en-US" sz="1200" b="0" smtClean="0">
              <a:solidFill>
                <a:srgbClr val="660066"/>
              </a:solidFill>
            </a:endParaRPr>
          </a:p>
          <a:p>
            <a:pPr marL="450850" indent="-450850" algn="just" eaLnBrk="1" hangingPunct="1">
              <a:tabLst>
                <a:tab pos="450850" algn="l"/>
              </a:tabLst>
            </a:pPr>
            <a:r>
              <a:rPr lang="en-US" sz="2400" b="0" smtClean="0">
                <a:solidFill>
                  <a:srgbClr val="FF0000"/>
                </a:solidFill>
              </a:rPr>
              <a:t>♫</a:t>
            </a:r>
            <a:r>
              <a:rPr lang="en-US" sz="2400" b="0" smtClean="0">
                <a:solidFill>
                  <a:srgbClr val="660066"/>
                </a:solidFill>
              </a:rPr>
              <a:t>	Dengan adanya jaminan </a:t>
            </a:r>
            <a:r>
              <a:rPr lang="en-US" sz="2400" b="0" smtClean="0">
                <a:solidFill>
                  <a:srgbClr val="FF0000"/>
                </a:solidFill>
              </a:rPr>
              <a:t>hak kepemilikan</a:t>
            </a:r>
            <a:r>
              <a:rPr lang="en-US" sz="2400" b="0" smtClean="0">
                <a:solidFill>
                  <a:srgbClr val="660066"/>
                </a:solidFill>
              </a:rPr>
              <a:t> </a:t>
            </a:r>
            <a:r>
              <a:rPr lang="en-US" sz="2400" b="0" i="1" smtClean="0">
                <a:solidFill>
                  <a:srgbClr val="660066"/>
                </a:solidFill>
              </a:rPr>
              <a:t>(</a:t>
            </a:r>
            <a:r>
              <a:rPr lang="en-US" sz="2400" b="0" i="1" smtClean="0">
                <a:solidFill>
                  <a:srgbClr val="FF0000"/>
                </a:solidFill>
              </a:rPr>
              <a:t>property right</a:t>
            </a:r>
            <a:r>
              <a:rPr lang="en-US" sz="2400" b="0" smtClean="0">
                <a:solidFill>
                  <a:srgbClr val="660066"/>
                </a:solidFill>
              </a:rPr>
              <a:t>)</a:t>
            </a:r>
            <a:r>
              <a:rPr lang="en-US" sz="2400" b="0" i="1" smtClean="0">
                <a:solidFill>
                  <a:srgbClr val="660066"/>
                </a:solidFill>
              </a:rPr>
              <a:t>,</a:t>
            </a:r>
            <a:r>
              <a:rPr lang="en-US" sz="2400" b="0" smtClean="0">
                <a:solidFill>
                  <a:srgbClr val="660066"/>
                </a:solidFill>
              </a:rPr>
              <a:t> maka harga komoditas sumberdaya (mis. mineral, minyak, dan produk kayu) </a:t>
            </a:r>
            <a:r>
              <a:rPr lang="en-US" sz="2400" b="0" smtClean="0"/>
              <a:t>akan merefleksikan</a:t>
            </a:r>
            <a:r>
              <a:rPr lang="en-US" sz="2400" b="0" smtClean="0">
                <a:solidFill>
                  <a:srgbClr val="660066"/>
                </a:solidFill>
              </a:rPr>
              <a:t> biaya penipisan sumberdaya itu sendiri, dimana hal ini juga akan memberikan sinyal yang tepat bagi konservasi serta penggunaan yang efisien untuk sumberdaya yang langka.</a:t>
            </a:r>
            <a:endParaRPr lang="de-DE" sz="2400" b="0" smtClean="0">
              <a:solidFill>
                <a:srgbClr val="660066"/>
              </a:solidFill>
            </a:endParaRPr>
          </a:p>
        </p:txBody>
      </p:sp>
      <p:pic>
        <p:nvPicPr>
          <p:cNvPr id="5124"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57200" y="152400"/>
            <a:ext cx="8686800" cy="1295400"/>
          </a:xfrm>
        </p:spPr>
        <p:txBody>
          <a:bodyPr/>
          <a:lstStyle/>
          <a:p>
            <a:r>
              <a:rPr lang="en-US" sz="3600" smtClean="0">
                <a:solidFill>
                  <a:srgbClr val="660066"/>
                </a:solidFill>
                <a:latin typeface="Bodoni MT Black" pitchFamily="18" charset="0"/>
              </a:rPr>
              <a:t>INTERNATIONALLY TRADEABLE EMISSION PERMITS (1)</a:t>
            </a:r>
            <a:endParaRPr lang="ms-MY" sz="3600" smtClean="0">
              <a:solidFill>
                <a:srgbClr val="660066"/>
              </a:solidFill>
              <a:latin typeface="Bodoni MT Black" pitchFamily="18" charset="0"/>
            </a:endParaRPr>
          </a:p>
        </p:txBody>
      </p:sp>
      <p:sp>
        <p:nvSpPr>
          <p:cNvPr id="32771" name="Rectangle 3"/>
          <p:cNvSpPr>
            <a:spLocks noGrp="1" noChangeArrowheads="1"/>
          </p:cNvSpPr>
          <p:nvPr>
            <p:ph type="body" idx="4294967295"/>
          </p:nvPr>
        </p:nvSpPr>
        <p:spPr>
          <a:xfrm>
            <a:off x="685800" y="1981200"/>
            <a:ext cx="8458200" cy="4648200"/>
          </a:xfrm>
        </p:spPr>
        <p:txBody>
          <a:bodyPr/>
          <a:lstStyle/>
          <a:p>
            <a:pPr algn="just">
              <a:buFontTx/>
              <a:buNone/>
            </a:pPr>
            <a:r>
              <a:rPr lang="en-US" sz="2400" smtClean="0">
                <a:solidFill>
                  <a:srgbClr val="660066"/>
                </a:solidFill>
                <a:latin typeface="Tahoma" pitchFamily="34" charset="0"/>
                <a:cs typeface="Tahoma" pitchFamily="34" charset="0"/>
              </a:rPr>
              <a:t>♫	</a:t>
            </a:r>
            <a:r>
              <a:rPr lang="en-US" sz="2400" smtClean="0">
                <a:solidFill>
                  <a:srgbClr val="660066"/>
                </a:solidFill>
                <a:latin typeface="Tahoma" pitchFamily="34" charset="0"/>
                <a:cs typeface="Arial" charset="0"/>
              </a:rPr>
              <a:t>Izin emisi yang dapat diperjualbelikan secara internasional (</a:t>
            </a:r>
            <a:r>
              <a:rPr lang="en-US" sz="2400" i="1" smtClean="0">
                <a:solidFill>
                  <a:srgbClr val="FF0000"/>
                </a:solidFill>
                <a:latin typeface="Tahoma" pitchFamily="34" charset="0"/>
              </a:rPr>
              <a:t>internationally tradeable emission permits</a:t>
            </a:r>
            <a:r>
              <a:rPr lang="en-US" sz="2400" smtClean="0">
                <a:solidFill>
                  <a:srgbClr val="660066"/>
                </a:solidFill>
                <a:latin typeface="Tahoma" pitchFamily="34" charset="0"/>
              </a:rPr>
              <a:t>) </a:t>
            </a:r>
            <a:r>
              <a:rPr lang="en-US" sz="2400" b="1" smtClean="0">
                <a:solidFill>
                  <a:srgbClr val="00FF00"/>
                </a:solidFill>
                <a:latin typeface="Tahoma" pitchFamily="34" charset="0"/>
                <a:sym typeface="Wingdings" pitchFamily="2" charset="2"/>
              </a:rPr>
              <a:t></a:t>
            </a:r>
            <a:r>
              <a:rPr lang="en-US" sz="2400" smtClean="0">
                <a:solidFill>
                  <a:srgbClr val="660066"/>
                </a:solidFill>
                <a:latin typeface="Tahoma" pitchFamily="34" charset="0"/>
                <a:sym typeface="Wingdings" pitchFamily="2" charset="2"/>
              </a:rPr>
              <a:t> berhubungan dengan perlindungan iklim global.</a:t>
            </a:r>
            <a:endParaRPr lang="en-US" sz="2400" smtClean="0">
              <a:solidFill>
                <a:srgbClr val="660066"/>
              </a:solidFill>
              <a:latin typeface="Tahoma" pitchFamily="34" charset="0"/>
              <a:cs typeface="Arial" charset="0"/>
            </a:endParaRPr>
          </a:p>
          <a:p>
            <a:pPr algn="just" eaLnBrk="1" hangingPunct="1"/>
            <a:endParaRPr lang="en-US" sz="2400" smtClean="0">
              <a:solidFill>
                <a:srgbClr val="660066"/>
              </a:solidFill>
              <a:latin typeface="Tahoma" pitchFamily="34" charset="0"/>
              <a:cs typeface="Arial" charset="0"/>
            </a:endParaRPr>
          </a:p>
          <a:p>
            <a:pPr algn="just" eaLnBrk="1" hangingPunct="1">
              <a:buFontTx/>
              <a:buNone/>
            </a:pPr>
            <a:r>
              <a:rPr lang="en-US" sz="2400" smtClean="0">
                <a:solidFill>
                  <a:srgbClr val="660066"/>
                </a:solidFill>
                <a:latin typeface="Tahoma" pitchFamily="34" charset="0"/>
                <a:cs typeface="Tahoma" pitchFamily="34" charset="0"/>
              </a:rPr>
              <a:t>♫</a:t>
            </a:r>
            <a:r>
              <a:rPr lang="en-US" sz="2400" smtClean="0">
                <a:solidFill>
                  <a:srgbClr val="660066"/>
                </a:solidFill>
                <a:latin typeface="Tahoma" pitchFamily="34" charset="0"/>
                <a:cs typeface="Arial" charset="0"/>
              </a:rPr>
              <a:t> 	Terdapat kesempatan yang tidak terbatas dalam pengurangan gas emisi rumah kaca dengan biaya yang rendah, dimana 	biasanya </a:t>
            </a:r>
            <a:r>
              <a:rPr lang="en-US" sz="2400" smtClean="0">
                <a:solidFill>
                  <a:srgbClr val="FF0000"/>
                </a:solidFill>
                <a:latin typeface="Tahoma" pitchFamily="34" charset="0"/>
                <a:cs typeface="Arial" charset="0"/>
              </a:rPr>
              <a:t>negara maju memiliki permintaan yang tinggi</a:t>
            </a:r>
            <a:r>
              <a:rPr lang="en-US" sz="2400" smtClean="0">
                <a:solidFill>
                  <a:srgbClr val="660066"/>
                </a:solidFill>
                <a:latin typeface="Tahoma" pitchFamily="34" charset="0"/>
                <a:cs typeface="Arial" charset="0"/>
              </a:rPr>
              <a:t> untuk 	bisa meminimumkan biaya pengurangan emisi sedangkan 	</a:t>
            </a:r>
            <a:r>
              <a:rPr lang="en-US" sz="2400" smtClean="0">
                <a:solidFill>
                  <a:srgbClr val="FF0000"/>
                </a:solidFill>
                <a:latin typeface="Tahoma" pitchFamily="34" charset="0"/>
                <a:cs typeface="Arial" charset="0"/>
              </a:rPr>
              <a:t>negara berkembang dapat menawarkannya</a:t>
            </a:r>
            <a:r>
              <a:rPr lang="en-US" sz="2400" smtClean="0">
                <a:solidFill>
                  <a:srgbClr val="660066"/>
                </a:solidFill>
                <a:latin typeface="Tahoma" pitchFamily="34" charset="0"/>
                <a:cs typeface="Arial" charset="0"/>
              </a:rPr>
              <a:t> melalui pertukaran dengan sumberdaya finansial dan teknologi.</a:t>
            </a:r>
          </a:p>
          <a:p>
            <a:pPr algn="just" eaLnBrk="1" hangingPunct="1"/>
            <a:endParaRPr lang="en-US" sz="2400" smtClean="0">
              <a:solidFill>
                <a:srgbClr val="660066"/>
              </a:solidFill>
              <a:latin typeface="Tahoma" pitchFamily="34" charset="0"/>
              <a:cs typeface="Arial" charset="0"/>
            </a:endParaRPr>
          </a:p>
        </p:txBody>
      </p:sp>
      <p:pic>
        <p:nvPicPr>
          <p:cNvPr id="32772" name="Picture 4" descr="C:\Users\youXxive\Documents\moneysw.gif"/>
          <p:cNvPicPr>
            <a:picLocks noChangeAspect="1" noChangeArrowheads="1" noCrop="1"/>
          </p:cNvPicPr>
          <p:nvPr/>
        </p:nvPicPr>
        <p:blipFill>
          <a:blip r:embed="rId2"/>
          <a:srcRect/>
          <a:stretch>
            <a:fillRect/>
          </a:stretch>
        </p:blipFill>
        <p:spPr bwMode="auto">
          <a:xfrm>
            <a:off x="685800" y="762000"/>
            <a:ext cx="323850" cy="56197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152400"/>
            <a:ext cx="8686800" cy="1295400"/>
          </a:xfrm>
        </p:spPr>
        <p:txBody>
          <a:bodyPr/>
          <a:lstStyle/>
          <a:p>
            <a:r>
              <a:rPr lang="en-US" sz="3600" smtClean="0">
                <a:solidFill>
                  <a:srgbClr val="660066"/>
                </a:solidFill>
                <a:latin typeface="Bodoni MT Black" pitchFamily="18" charset="0"/>
              </a:rPr>
              <a:t>INTERNATIONALLY TRADEABLE EMISSION PERMITS (2)</a:t>
            </a:r>
            <a:endParaRPr lang="ms-MY" sz="3600" smtClean="0">
              <a:solidFill>
                <a:srgbClr val="660066"/>
              </a:solidFill>
              <a:latin typeface="Bodoni MT Black" pitchFamily="18" charset="0"/>
            </a:endParaRPr>
          </a:p>
        </p:txBody>
      </p:sp>
      <p:sp>
        <p:nvSpPr>
          <p:cNvPr id="33795" name="Rectangle 3"/>
          <p:cNvSpPr>
            <a:spLocks noGrp="1" noChangeArrowheads="1"/>
          </p:cNvSpPr>
          <p:nvPr>
            <p:ph type="body" idx="4294967295"/>
          </p:nvPr>
        </p:nvSpPr>
        <p:spPr>
          <a:xfrm>
            <a:off x="685800" y="1981200"/>
            <a:ext cx="8229600" cy="4648200"/>
          </a:xfrm>
        </p:spPr>
        <p:txBody>
          <a:bodyPr/>
          <a:lstStyle/>
          <a:p>
            <a:pPr algn="just">
              <a:buFontTx/>
              <a:buNone/>
            </a:pPr>
            <a:r>
              <a:rPr lang="en-US" sz="2400" smtClean="0">
                <a:solidFill>
                  <a:srgbClr val="660066"/>
                </a:solidFill>
                <a:latin typeface="Tahoma" pitchFamily="34" charset="0"/>
                <a:cs typeface="Tahoma" pitchFamily="34" charset="0"/>
              </a:rPr>
              <a:t>♫	</a:t>
            </a:r>
            <a:r>
              <a:rPr lang="en-US" sz="2400" smtClean="0">
                <a:solidFill>
                  <a:srgbClr val="660066"/>
                </a:solidFill>
                <a:latin typeface="Tahoma" pitchFamily="34" charset="0"/>
                <a:cs typeface="Arial" charset="0"/>
              </a:rPr>
              <a:t>Dengan adanya perdagangan izin emisi antar negara akan berdampak terhadap </a:t>
            </a:r>
            <a:r>
              <a:rPr lang="en-US" sz="2400" smtClean="0">
                <a:solidFill>
                  <a:srgbClr val="FF0000"/>
                </a:solidFill>
                <a:latin typeface="Tahoma" pitchFamily="34" charset="0"/>
                <a:cs typeface="Arial" charset="0"/>
              </a:rPr>
              <a:t>pengurangan emisi dengan biaya terendah di suatu negara (maju)</a:t>
            </a:r>
            <a:r>
              <a:rPr lang="en-US" sz="2400" smtClean="0">
                <a:solidFill>
                  <a:srgbClr val="660066"/>
                </a:solidFill>
                <a:latin typeface="Tahoma" pitchFamily="34" charset="0"/>
                <a:cs typeface="Arial" charset="0"/>
              </a:rPr>
              <a:t> dan sebaliknya akan mendorong terciptanya </a:t>
            </a:r>
            <a:r>
              <a:rPr lang="en-US" sz="2400" smtClean="0">
                <a:solidFill>
                  <a:srgbClr val="FF0000"/>
                </a:solidFill>
                <a:latin typeface="Tahoma" pitchFamily="34" charset="0"/>
                <a:cs typeface="Arial" charset="0"/>
              </a:rPr>
              <a:t>perpindahan teknologi serta aliran sumber finansial di negara lainnya (berkembang)</a:t>
            </a:r>
            <a:r>
              <a:rPr lang="en-US" sz="2400" smtClean="0">
                <a:solidFill>
                  <a:srgbClr val="660066"/>
                </a:solidFill>
                <a:latin typeface="Tahoma" pitchFamily="34" charset="0"/>
                <a:cs typeface="Arial" charset="0"/>
              </a:rPr>
              <a:t> yang berguna untuk kepentingan proteksi iklim global dan 	pembangunan berkelanjutan.</a:t>
            </a:r>
          </a:p>
          <a:p>
            <a:pPr algn="just" eaLnBrk="1" hangingPunct="1"/>
            <a:endParaRPr lang="en-US" sz="2400" smtClean="0">
              <a:solidFill>
                <a:srgbClr val="660066"/>
              </a:solidFill>
              <a:latin typeface="Tahoma" pitchFamily="34" charset="0"/>
              <a:cs typeface="Arial" charset="0"/>
            </a:endParaRPr>
          </a:p>
          <a:p>
            <a:pPr algn="just" eaLnBrk="1" hangingPunct="1">
              <a:buFontTx/>
              <a:buNone/>
            </a:pPr>
            <a:r>
              <a:rPr lang="en-US" sz="2400" smtClean="0">
                <a:solidFill>
                  <a:srgbClr val="660066"/>
                </a:solidFill>
                <a:latin typeface="Tahoma" pitchFamily="34" charset="0"/>
                <a:cs typeface="Tahoma" pitchFamily="34" charset="0"/>
              </a:rPr>
              <a:t>♫</a:t>
            </a:r>
            <a:r>
              <a:rPr lang="en-US" sz="2400" smtClean="0">
                <a:solidFill>
                  <a:srgbClr val="660066"/>
                </a:solidFill>
                <a:latin typeface="Tahoma" pitchFamily="34" charset="0"/>
                <a:cs typeface="Arial" charset="0"/>
              </a:rPr>
              <a:t> 	Negara berkembang dapat menyimpan izin emisinya untuk dijual ke negara yang lain atau digunakan untuk ekspansi 	industri mereka sendiri.</a:t>
            </a:r>
          </a:p>
        </p:txBody>
      </p:sp>
      <p:pic>
        <p:nvPicPr>
          <p:cNvPr id="33796" name="Picture 4" descr="C:\Users\youXxive\Documents\moneysw.gif"/>
          <p:cNvPicPr>
            <a:picLocks noChangeAspect="1" noChangeArrowheads="1" noCrop="1"/>
          </p:cNvPicPr>
          <p:nvPr/>
        </p:nvPicPr>
        <p:blipFill>
          <a:blip r:embed="rId2"/>
          <a:srcRect/>
          <a:stretch>
            <a:fillRect/>
          </a:stretch>
        </p:blipFill>
        <p:spPr bwMode="auto">
          <a:xfrm>
            <a:off x="685800" y="762000"/>
            <a:ext cx="323850" cy="561975"/>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4"/>
          <p:cNvSpPr>
            <a:spLocks noChangeArrowheads="1" noChangeShapeType="1" noTextEdit="1"/>
          </p:cNvSpPr>
          <p:nvPr/>
        </p:nvSpPr>
        <p:spPr bwMode="auto">
          <a:xfrm>
            <a:off x="2057400" y="3352800"/>
            <a:ext cx="5233988" cy="2076450"/>
          </a:xfrm>
          <a:prstGeom prst="rect">
            <a:avLst/>
          </a:prstGeom>
        </p:spPr>
        <p:txBody>
          <a:bodyPr wrap="none" fromWordArt="1">
            <a:prstTxWarp prst="textPlain">
              <a:avLst>
                <a:gd name="adj" fmla="val 50000"/>
              </a:avLst>
            </a:prstTxWarp>
          </a:bodyPr>
          <a:lstStyle/>
          <a:p>
            <a:pPr algn="ctr"/>
            <a:r>
              <a:rPr lang="id-ID"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pic>
        <p:nvPicPr>
          <p:cNvPr id="34819" name="Picture 4" descr="C:\Users\youXxive\Documents\moneysw.gif"/>
          <p:cNvPicPr>
            <a:picLocks noChangeAspect="1" noChangeArrowheads="1" noCrop="1"/>
          </p:cNvPicPr>
          <p:nvPr/>
        </p:nvPicPr>
        <p:blipFill>
          <a:blip r:embed="rId2"/>
          <a:srcRect/>
          <a:stretch>
            <a:fillRect/>
          </a:stretch>
        </p:blipFill>
        <p:spPr bwMode="auto">
          <a:xfrm>
            <a:off x="4191000" y="838200"/>
            <a:ext cx="982663" cy="1704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371600" y="228600"/>
            <a:ext cx="7543800" cy="6858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(2)</a:t>
            </a:r>
          </a:p>
        </p:txBody>
      </p:sp>
      <p:sp>
        <p:nvSpPr>
          <p:cNvPr id="6147" name="Rectangle 3"/>
          <p:cNvSpPr>
            <a:spLocks noGrp="1" noChangeArrowheads="1"/>
          </p:cNvSpPr>
          <p:nvPr>
            <p:ph type="subTitle" idx="1"/>
          </p:nvPr>
        </p:nvSpPr>
        <p:spPr>
          <a:xfrm>
            <a:off x="457200" y="1981200"/>
            <a:ext cx="8686800" cy="4876800"/>
          </a:xfrm>
        </p:spPr>
        <p:txBody>
          <a:bodyPr/>
          <a:lstStyle/>
          <a:p>
            <a:pPr marL="441325" indent="-441325" algn="just" eaLnBrk="1" hangingPunct="1">
              <a:tabLst>
                <a:tab pos="441325" algn="l"/>
              </a:tabLst>
            </a:pPr>
            <a:r>
              <a:rPr lang="en-US" sz="2400" b="0" smtClean="0">
                <a:solidFill>
                  <a:srgbClr val="FF0000"/>
                </a:solidFill>
              </a:rPr>
              <a:t>♫</a:t>
            </a:r>
            <a:r>
              <a:rPr lang="en-US" sz="2400" b="0" smtClean="0">
                <a:solidFill>
                  <a:srgbClr val="660066"/>
                </a:solidFill>
              </a:rPr>
              <a:t>	Terdapat  tiga asumsi yang mendasari pandangan tersebut, yaitu:</a:t>
            </a:r>
          </a:p>
          <a:p>
            <a:pPr marL="441325" indent="-441325" algn="just" eaLnBrk="1" hangingPunct="1">
              <a:tabLst>
                <a:tab pos="441325" algn="l"/>
              </a:tabLst>
            </a:pPr>
            <a:endParaRPr lang="en-US" sz="1200" b="0" smtClean="0">
              <a:solidFill>
                <a:srgbClr val="660066"/>
              </a:solidFill>
            </a:endParaRPr>
          </a:p>
          <a:p>
            <a:pPr marL="441325" indent="-441325" algn="just" eaLnBrk="1" hangingPunct="1">
              <a:tabLst>
                <a:tab pos="441325" algn="l"/>
              </a:tabLst>
            </a:pPr>
            <a:r>
              <a:rPr lang="en-US" sz="2400" b="0" smtClean="0">
                <a:solidFill>
                  <a:srgbClr val="660066"/>
                </a:solidFill>
              </a:rPr>
              <a:t>	a)  Bahwasanya pasar sumberdaya akan muncul mengikuti 	penetapan jaminan hak kepemilikan yang kompetitif.</a:t>
            </a:r>
          </a:p>
          <a:p>
            <a:pPr marL="441325" indent="-441325" algn="just" eaLnBrk="1" hangingPunct="1">
              <a:tabLst>
                <a:tab pos="441325" algn="l"/>
              </a:tabLst>
            </a:pPr>
            <a:r>
              <a:rPr lang="en-US" sz="2400" b="0" smtClean="0">
                <a:solidFill>
                  <a:srgbClr val="660066"/>
                </a:solidFill>
              </a:rPr>
              <a:t>	b)	Tidak terdapat perbedaan antara </a:t>
            </a:r>
            <a:r>
              <a:rPr lang="en-US" sz="2400" b="0" i="1" smtClean="0">
                <a:solidFill>
                  <a:srgbClr val="660066"/>
                </a:solidFill>
              </a:rPr>
              <a:t>discount rate</a:t>
            </a:r>
            <a:r>
              <a:rPr lang="en-US" sz="2400" b="0" smtClean="0">
                <a:solidFill>
                  <a:srgbClr val="660066"/>
                </a:solidFill>
              </a:rPr>
              <a:t> privat 	dan sosial.</a:t>
            </a:r>
          </a:p>
          <a:p>
            <a:pPr marL="441325" indent="-441325" algn="just" eaLnBrk="1" hangingPunct="1">
              <a:tabLst>
                <a:tab pos="441325" algn="l"/>
              </a:tabLst>
            </a:pPr>
            <a:r>
              <a:rPr lang="en-US" sz="2400" b="0" smtClean="0">
                <a:solidFill>
                  <a:srgbClr val="660066"/>
                </a:solidFill>
              </a:rPr>
              <a:t>	c)	Tidak terdapat eksternalitas yang signifikan (mis. 	dampak lingkungan) dari ekstraksi sumberdaya yang 	tidak bisa diinternalisasi melalui pembentukan hak 	kepemilikan.</a:t>
            </a:r>
            <a:endParaRPr lang="de-DE" sz="2400" b="0" smtClean="0">
              <a:solidFill>
                <a:srgbClr val="660066"/>
              </a:solidFill>
            </a:endParaRPr>
          </a:p>
        </p:txBody>
      </p:sp>
      <p:pic>
        <p:nvPicPr>
          <p:cNvPr id="6148"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95400" y="304800"/>
            <a:ext cx="7848600" cy="5334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(3)</a:t>
            </a:r>
          </a:p>
        </p:txBody>
      </p:sp>
      <p:sp>
        <p:nvSpPr>
          <p:cNvPr id="7171" name="Rectangle 3"/>
          <p:cNvSpPr>
            <a:spLocks noGrp="1" noChangeArrowheads="1"/>
          </p:cNvSpPr>
          <p:nvPr>
            <p:ph type="subTitle" idx="1"/>
          </p:nvPr>
        </p:nvSpPr>
        <p:spPr>
          <a:xfrm>
            <a:off x="533400" y="2057400"/>
            <a:ext cx="8610600" cy="4800600"/>
          </a:xfrm>
        </p:spPr>
        <p:txBody>
          <a:bodyPr/>
          <a:lstStyle/>
          <a:p>
            <a:pPr marL="441325" indent="-441325" algn="just" eaLnBrk="1" hangingPunct="1">
              <a:tabLst>
                <a:tab pos="441325" algn="l"/>
              </a:tabLst>
            </a:pPr>
            <a:r>
              <a:rPr lang="en-US" sz="2400" b="0" smtClean="0">
                <a:solidFill>
                  <a:srgbClr val="FF0000"/>
                </a:solidFill>
              </a:rPr>
              <a:t>♫</a:t>
            </a:r>
            <a:r>
              <a:rPr lang="en-US" sz="2400" b="0" smtClean="0">
                <a:solidFill>
                  <a:srgbClr val="660066"/>
                </a:solidFill>
              </a:rPr>
              <a:t>	Penetapan hak kepemilikan sebagai sebuah instrumen untuk internalisasi biaya eksternal memiliki beberapa kelebihan, yaitu:</a:t>
            </a:r>
          </a:p>
          <a:p>
            <a:pPr marL="441325" indent="-441325" algn="just" eaLnBrk="1" hangingPunct="1">
              <a:tabLst>
                <a:tab pos="441325" algn="l"/>
              </a:tabLst>
            </a:pPr>
            <a:endParaRPr lang="en-US" sz="1200" b="0" smtClean="0">
              <a:solidFill>
                <a:srgbClr val="660066"/>
              </a:solidFill>
            </a:endParaRPr>
          </a:p>
          <a:p>
            <a:pPr marL="441325" indent="-441325" algn="just" eaLnBrk="1" hangingPunct="1">
              <a:tabLst>
                <a:tab pos="441325" algn="l"/>
              </a:tabLst>
            </a:pPr>
            <a:r>
              <a:rPr lang="en-US" sz="2400" b="0" smtClean="0">
                <a:solidFill>
                  <a:srgbClr val="660066"/>
                </a:solidFill>
              </a:rPr>
              <a:t>	a)	langsung ke akar permasalahan, yaitu ketiadaan 	atau kesalahan fungsi pasar karena tidak ada batasan 	ketentuan hak kepemilikan.</a:t>
            </a:r>
          </a:p>
          <a:p>
            <a:pPr marL="441325" indent="-441325" algn="just" eaLnBrk="1" hangingPunct="1">
              <a:tabLst>
                <a:tab pos="441325" algn="l"/>
              </a:tabLst>
            </a:pPr>
            <a:r>
              <a:rPr lang="en-US" sz="2400" b="0" smtClean="0">
                <a:solidFill>
                  <a:srgbClr val="660066"/>
                </a:solidFill>
              </a:rPr>
              <a:t>	b)	mengandalkan pemerintah untuk melakukan yang 	terbaik.</a:t>
            </a:r>
          </a:p>
          <a:p>
            <a:pPr marL="441325" indent="-441325" algn="just" eaLnBrk="1" hangingPunct="1">
              <a:tabLst>
                <a:tab pos="441325" algn="l"/>
              </a:tabLst>
            </a:pPr>
            <a:r>
              <a:rPr lang="en-US" sz="2400" b="0" smtClean="0">
                <a:solidFill>
                  <a:srgbClr val="660066"/>
                </a:solidFill>
              </a:rPr>
              <a:t>	c)	karena pemerintah melakukan penetapan </a:t>
            </a:r>
            <a:r>
              <a:rPr lang="en-US" sz="2400" b="0" i="1" smtClean="0">
                <a:solidFill>
                  <a:srgbClr val="660066"/>
                </a:solidFill>
              </a:rPr>
              <a:t>property 	rights </a:t>
            </a:r>
            <a:r>
              <a:rPr lang="en-US" sz="2400" b="0" smtClean="0">
                <a:solidFill>
                  <a:srgbClr val="660066"/>
                </a:solidFill>
              </a:rPr>
              <a:t>hanya sekali, 	perubahan hak kepemilikan di 	masa depan diserahkan pada pasar.</a:t>
            </a:r>
            <a:endParaRPr lang="de-DE" sz="2400" b="0" smtClean="0">
              <a:solidFill>
                <a:srgbClr val="660066"/>
              </a:solidFill>
            </a:endParaRPr>
          </a:p>
        </p:txBody>
      </p:sp>
      <p:pic>
        <p:nvPicPr>
          <p:cNvPr id="7172"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295400" y="228600"/>
            <a:ext cx="7848600" cy="6096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(3)</a:t>
            </a:r>
          </a:p>
        </p:txBody>
      </p:sp>
      <p:sp>
        <p:nvSpPr>
          <p:cNvPr id="8195" name="Rectangle 3"/>
          <p:cNvSpPr>
            <a:spLocks noGrp="1" noChangeArrowheads="1"/>
          </p:cNvSpPr>
          <p:nvPr>
            <p:ph type="subTitle" idx="1"/>
          </p:nvPr>
        </p:nvSpPr>
        <p:spPr>
          <a:xfrm>
            <a:off x="533400" y="1524000"/>
            <a:ext cx="8610600" cy="5334000"/>
          </a:xfrm>
        </p:spPr>
        <p:txBody>
          <a:bodyPr/>
          <a:lstStyle/>
          <a:p>
            <a:pPr marL="441325" indent="-441325" algn="just" eaLnBrk="1" hangingPunct="1">
              <a:lnSpc>
                <a:spcPct val="90000"/>
              </a:lnSpc>
              <a:tabLst>
                <a:tab pos="441325" algn="l"/>
              </a:tabLst>
            </a:pPr>
            <a:r>
              <a:rPr lang="en-US" sz="2400" b="0" smtClean="0">
                <a:solidFill>
                  <a:srgbClr val="660066"/>
                </a:solidFill>
                <a:latin typeface="Tahoma" pitchFamily="34" charset="0"/>
                <a:cs typeface="Tahoma" pitchFamily="34" charset="0"/>
              </a:rPr>
              <a:t>	d)	hak kepemilikan bisa dengan mudah diurus (dibatasi 	dalam cara tertentu) untuk internalisasi biaya eksternal 	ataupun untuk mengikuti tujuan sosial lainnya, melalui 	penggadaian, pengurangan, serta batasan penggunaan 	dan penyelesaian lainnya.</a:t>
            </a:r>
          </a:p>
          <a:p>
            <a:pPr marL="441325" indent="-441325" algn="just" eaLnBrk="1" hangingPunct="1">
              <a:lnSpc>
                <a:spcPct val="90000"/>
              </a:lnSpc>
              <a:tabLst>
                <a:tab pos="441325" algn="l"/>
              </a:tabLst>
            </a:pPr>
            <a:endParaRPr lang="en-US" sz="1000" b="0" smtClean="0">
              <a:solidFill>
                <a:srgbClr val="660066"/>
              </a:solidFill>
              <a:latin typeface="Tahoma" pitchFamily="34" charset="0"/>
              <a:cs typeface="Tahoma" pitchFamily="34" charset="0"/>
            </a:endParaRPr>
          </a:p>
          <a:p>
            <a:pPr marL="441325" indent="-441325" algn="just" eaLnBrk="1" hangingPunct="1">
              <a:lnSpc>
                <a:spcPct val="90000"/>
              </a:lnSpc>
              <a:tabLst>
                <a:tab pos="441325" algn="l"/>
              </a:tabLst>
            </a:pPr>
            <a:r>
              <a:rPr lang="en-US" sz="2400" b="0" smtClean="0">
                <a:solidFill>
                  <a:srgbClr val="660066"/>
                </a:solidFill>
                <a:latin typeface="Tahoma" pitchFamily="34" charset="0"/>
                <a:cs typeface="Tahoma" pitchFamily="34" charset="0"/>
              </a:rPr>
              <a:t>	e)	tidak seperti pajak dan pembayaran, hak kepemilikan 	diselesaikan secara langsung untuk merubah 	keadaan.</a:t>
            </a:r>
          </a:p>
          <a:p>
            <a:pPr marL="441325" indent="-441325" algn="just" eaLnBrk="1" hangingPunct="1">
              <a:lnSpc>
                <a:spcPct val="90000"/>
              </a:lnSpc>
              <a:tabLst>
                <a:tab pos="441325" algn="l"/>
              </a:tabLst>
            </a:pPr>
            <a:endParaRPr lang="en-US" sz="1000" b="0" smtClean="0">
              <a:solidFill>
                <a:srgbClr val="660066"/>
              </a:solidFill>
              <a:latin typeface="Tahoma" pitchFamily="34" charset="0"/>
              <a:cs typeface="Tahoma" pitchFamily="34" charset="0"/>
            </a:endParaRPr>
          </a:p>
          <a:p>
            <a:pPr marL="441325" indent="-441325" algn="just" eaLnBrk="1" hangingPunct="1">
              <a:lnSpc>
                <a:spcPct val="90000"/>
              </a:lnSpc>
              <a:tabLst>
                <a:tab pos="441325" algn="l"/>
              </a:tabLst>
            </a:pPr>
            <a:r>
              <a:rPr lang="en-US" sz="2400" b="0" smtClean="0">
                <a:solidFill>
                  <a:srgbClr val="660066"/>
                </a:solidFill>
                <a:latin typeface="Tahoma" pitchFamily="34" charset="0"/>
                <a:cs typeface="Tahoma" pitchFamily="34" charset="0"/>
              </a:rPr>
              <a:t>	f)	tanpa menghiraukan bagaimana hak kepemilikan 	didistribusikan, efisiensi dijamin sepanjang hak 	kepemilikan masih memiliki sifat khusus, seperti 	kejelasan, eksklusif, dapat ditransfer dan dilaksanakan, 	serta tidak ada kegagalan pasar lainnya. </a:t>
            </a:r>
            <a:endParaRPr lang="de-DE" sz="2400" b="0" smtClean="0">
              <a:solidFill>
                <a:srgbClr val="660066"/>
              </a:solidFill>
              <a:latin typeface="Tahoma" pitchFamily="34" charset="0"/>
              <a:cs typeface="Tahoma" pitchFamily="34" charset="0"/>
            </a:endParaRPr>
          </a:p>
        </p:txBody>
      </p:sp>
      <p:pic>
        <p:nvPicPr>
          <p:cNvPr id="8196"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295400" y="304800"/>
            <a:ext cx="7848600" cy="6858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(4)</a:t>
            </a:r>
          </a:p>
        </p:txBody>
      </p:sp>
      <p:sp>
        <p:nvSpPr>
          <p:cNvPr id="9219" name="Rectangle 3"/>
          <p:cNvSpPr>
            <a:spLocks noGrp="1" noChangeArrowheads="1"/>
          </p:cNvSpPr>
          <p:nvPr>
            <p:ph type="subTitle" idx="1"/>
          </p:nvPr>
        </p:nvSpPr>
        <p:spPr>
          <a:xfrm>
            <a:off x="457200" y="1905000"/>
            <a:ext cx="8686800" cy="4953000"/>
          </a:xfrm>
        </p:spPr>
        <p:txBody>
          <a:bodyPr/>
          <a:lstStyle/>
          <a:p>
            <a:pPr marL="533400" indent="-533400" algn="just" eaLnBrk="1" hangingPunct="1">
              <a:tabLst>
                <a:tab pos="533400" algn="l"/>
              </a:tabLst>
            </a:pPr>
            <a:r>
              <a:rPr lang="en-US" sz="2400" b="0" smtClean="0">
                <a:solidFill>
                  <a:srgbClr val="660066"/>
                </a:solidFill>
              </a:rPr>
              <a:t>♫	Pendekatan hak kepemilikan untuk internalisasi biaya eksternal juga memiliki beberapa kelemahan, yaitu:</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a)	penetapan hak kepemilikan merupakan isu yang 	diperdebatkan secara politik karena adanya </a:t>
            </a:r>
            <a:r>
              <a:rPr lang="en-US" sz="2400" b="0" i="1" smtClean="0">
                <a:solidFill>
                  <a:srgbClr val="660066"/>
                </a:solidFill>
              </a:rPr>
              <a:t>rent 	seeking  </a:t>
            </a:r>
            <a:r>
              <a:rPr lang="en-US" sz="2400" b="0" smtClean="0">
                <a:solidFill>
                  <a:srgbClr val="660066"/>
                </a:solidFill>
              </a:rPr>
              <a:t>dan korupsi, serta dapat digunakan sebagai 	instrumen untuk mencapai tujuan politik 	tertentu.</a:t>
            </a:r>
          </a:p>
          <a:p>
            <a:pPr marL="533400" indent="-533400" algn="just" eaLnBrk="1" hangingPunct="1">
              <a:tabLst>
                <a:tab pos="533400" algn="l"/>
              </a:tabLst>
            </a:pPr>
            <a:endParaRPr lang="en-US" sz="1000" b="0" smtClean="0">
              <a:solidFill>
                <a:srgbClr val="660066"/>
              </a:solidFill>
            </a:endParaRPr>
          </a:p>
          <a:p>
            <a:pPr marL="533400" indent="-533400" algn="just" eaLnBrk="1" hangingPunct="1">
              <a:tabLst>
                <a:tab pos="533400" algn="l"/>
              </a:tabLst>
            </a:pPr>
            <a:r>
              <a:rPr lang="en-US" sz="2400" b="0" smtClean="0">
                <a:solidFill>
                  <a:srgbClr val="660066"/>
                </a:solidFill>
              </a:rPr>
              <a:t>	b)	bagaimana cara pendistribusian hak kepemilikan?, 	Hal ini memiliki implikasi terhadap pendistribusian yang 	signifikan. </a:t>
            </a:r>
          </a:p>
        </p:txBody>
      </p:sp>
      <p:pic>
        <p:nvPicPr>
          <p:cNvPr id="9220"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295400" y="381000"/>
            <a:ext cx="7848600" cy="685800"/>
          </a:xfrm>
        </p:spPr>
        <p:txBody>
          <a:bodyPr/>
          <a:lstStyle/>
          <a:p>
            <a:pPr algn="ctr" eaLnBrk="1" hangingPunct="1">
              <a:defRPr/>
            </a:pPr>
            <a:r>
              <a:rPr lang="en-US" sz="4000" smtClean="0">
                <a:solidFill>
                  <a:srgbClr val="660066"/>
                </a:solidFill>
                <a:effectLst>
                  <a:outerShdw blurRad="38100" dist="38100" dir="2700000" algn="tl">
                    <a:srgbClr val="C0C0C0"/>
                  </a:outerShdw>
                </a:effectLst>
                <a:latin typeface="Bodoni MT Black" pitchFamily="18" charset="0"/>
              </a:rPr>
              <a:t>PROPERTY RIGHTS (5)</a:t>
            </a:r>
          </a:p>
        </p:txBody>
      </p:sp>
      <p:sp>
        <p:nvSpPr>
          <p:cNvPr id="10243" name="Rectangle 3"/>
          <p:cNvSpPr>
            <a:spLocks noGrp="1" noChangeArrowheads="1"/>
          </p:cNvSpPr>
          <p:nvPr>
            <p:ph type="subTitle" idx="1"/>
          </p:nvPr>
        </p:nvSpPr>
        <p:spPr>
          <a:xfrm>
            <a:off x="533400" y="1981200"/>
            <a:ext cx="8610600" cy="4876800"/>
          </a:xfrm>
        </p:spPr>
        <p:txBody>
          <a:bodyPr/>
          <a:lstStyle/>
          <a:p>
            <a:pPr marL="533400" indent="-533400" algn="just" eaLnBrk="1" hangingPunct="1">
              <a:tabLst>
                <a:tab pos="533400" algn="l"/>
              </a:tabLst>
            </a:pPr>
            <a:r>
              <a:rPr lang="en-US" sz="2400" b="0" smtClean="0">
                <a:solidFill>
                  <a:srgbClr val="660066"/>
                </a:solidFill>
              </a:rPr>
              <a:t>♫	Hak kepemilikan bisa diaplikasikan terutama untuk lahan dan tanah (</a:t>
            </a:r>
            <a:r>
              <a:rPr lang="en-US" sz="2400" b="0" i="1" smtClean="0">
                <a:solidFill>
                  <a:srgbClr val="660066"/>
                </a:solidFill>
              </a:rPr>
              <a:t>land rights</a:t>
            </a:r>
            <a:r>
              <a:rPr lang="en-US" sz="2400" b="0" smtClean="0">
                <a:solidFill>
                  <a:srgbClr val="660066"/>
                </a:solidFill>
              </a:rPr>
              <a:t>), sumberdaya air (</a:t>
            </a:r>
            <a:r>
              <a:rPr lang="en-US" sz="2400" b="0" i="1" smtClean="0">
                <a:solidFill>
                  <a:srgbClr val="660066"/>
                </a:solidFill>
              </a:rPr>
              <a:t>water rights</a:t>
            </a:r>
            <a:r>
              <a:rPr lang="en-US" sz="2400" b="0" smtClean="0">
                <a:solidFill>
                  <a:srgbClr val="660066"/>
                </a:solidFill>
              </a:rPr>
              <a:t>), mineral (</a:t>
            </a:r>
            <a:r>
              <a:rPr lang="en-US" sz="2400" b="0" i="1" smtClean="0">
                <a:solidFill>
                  <a:srgbClr val="660066"/>
                </a:solidFill>
              </a:rPr>
              <a:t>mining rights</a:t>
            </a:r>
            <a:r>
              <a:rPr lang="en-US" sz="2400" b="0" smtClean="0">
                <a:solidFill>
                  <a:srgbClr val="660066"/>
                </a:solidFill>
              </a:rPr>
              <a:t>), dan sumberdaya alam lainnya yang bisa dibagi dan bersifat tertutup, atau batasannya dengan mudah bisa dibedakan dan dipertahankan.</a:t>
            </a:r>
          </a:p>
          <a:p>
            <a:pPr marL="533400" indent="-533400" algn="just" eaLnBrk="1" hangingPunct="1">
              <a:tabLst>
                <a:tab pos="533400" algn="l"/>
              </a:tabLst>
            </a:pPr>
            <a:endParaRPr lang="en-US" sz="1200" b="0" smtClean="0">
              <a:solidFill>
                <a:srgbClr val="660066"/>
              </a:solidFill>
            </a:endParaRPr>
          </a:p>
          <a:p>
            <a:pPr marL="533400" indent="-533400" algn="just" eaLnBrk="1" hangingPunct="1">
              <a:tabLst>
                <a:tab pos="533400" algn="l"/>
              </a:tabLst>
            </a:pPr>
            <a:r>
              <a:rPr lang="en-US" sz="2400" b="0" smtClean="0">
                <a:solidFill>
                  <a:srgbClr val="660066"/>
                </a:solidFill>
              </a:rPr>
              <a:t> ♫	Penerapan hak kepemilikan sumberdaya dapat digunakan untuk memisahkan pemilik (owners) dengan bukan pemilik (</a:t>
            </a:r>
            <a:r>
              <a:rPr lang="en-US" sz="2400" b="0" i="1" smtClean="0">
                <a:solidFill>
                  <a:srgbClr val="660066"/>
                </a:solidFill>
              </a:rPr>
              <a:t>non-owners</a:t>
            </a:r>
            <a:r>
              <a:rPr lang="en-US" sz="2400" b="0" smtClean="0">
                <a:solidFill>
                  <a:srgbClr val="660066"/>
                </a:solidFill>
              </a:rPr>
              <a:t>) untuk keefektifan hak kepemilikanitu sendiri sebagai sebuah instrumen ekonomi dalam penggunaan sumberdaya secara rasional.</a:t>
            </a:r>
          </a:p>
          <a:p>
            <a:pPr marL="533400" indent="-533400" algn="just" eaLnBrk="1" hangingPunct="1">
              <a:tabLst>
                <a:tab pos="533400" algn="l"/>
              </a:tabLst>
            </a:pPr>
            <a:endParaRPr lang="en-US" sz="2400" b="0" smtClean="0">
              <a:solidFill>
                <a:srgbClr val="660066"/>
              </a:solidFill>
            </a:endParaRPr>
          </a:p>
        </p:txBody>
      </p:sp>
      <p:pic>
        <p:nvPicPr>
          <p:cNvPr id="10244" name="Picture 4" descr="C:\Users\youXxive\Documents\moneysw.gif"/>
          <p:cNvPicPr>
            <a:picLocks noChangeAspect="1" noChangeArrowheads="1" noCrop="1"/>
          </p:cNvPicPr>
          <p:nvPr/>
        </p:nvPicPr>
        <p:blipFill>
          <a:blip r:embed="rId2"/>
          <a:srcRect/>
          <a:stretch>
            <a:fillRect/>
          </a:stretch>
        </p:blipFill>
        <p:spPr bwMode="auto">
          <a:xfrm>
            <a:off x="990600" y="381000"/>
            <a:ext cx="32385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295400" y="0"/>
            <a:ext cx="7848600" cy="685800"/>
          </a:xfrm>
        </p:spPr>
        <p:txBody>
          <a:bodyPr/>
          <a:lstStyle/>
          <a:p>
            <a:pPr algn="ctr" eaLnBrk="1" hangingPunct="1"/>
            <a:r>
              <a:rPr lang="en-US" sz="2000" b="1" smtClean="0">
                <a:solidFill>
                  <a:srgbClr val="660066"/>
                </a:solidFill>
                <a:latin typeface="Tahoma" pitchFamily="34" charset="0"/>
              </a:rPr>
              <a:t>Instrumen Ekonomi untuk Proteksi Lingkungan dan Manajemen Sumberdaya Alam</a:t>
            </a:r>
          </a:p>
        </p:txBody>
      </p:sp>
      <p:pic>
        <p:nvPicPr>
          <p:cNvPr id="11267" name="Picture 4" descr="C:\Users\youXxive\Documents\moneysw.gif"/>
          <p:cNvPicPr>
            <a:picLocks noChangeAspect="1" noChangeArrowheads="1" noCrop="1"/>
          </p:cNvPicPr>
          <p:nvPr/>
        </p:nvPicPr>
        <p:blipFill>
          <a:blip r:embed="rId2"/>
          <a:srcRect/>
          <a:stretch>
            <a:fillRect/>
          </a:stretch>
        </p:blipFill>
        <p:spPr bwMode="auto">
          <a:xfrm>
            <a:off x="685800" y="228600"/>
            <a:ext cx="323850" cy="561975"/>
          </a:xfrm>
          <a:prstGeom prst="rect">
            <a:avLst/>
          </a:prstGeom>
          <a:noFill/>
          <a:ln w="9525">
            <a:noFill/>
            <a:miter lim="800000"/>
            <a:headEnd/>
            <a:tailEnd/>
          </a:ln>
        </p:spPr>
      </p:pic>
      <p:pic>
        <p:nvPicPr>
          <p:cNvPr id="11268" name="Picture 6"/>
          <p:cNvPicPr>
            <a:picLocks noChangeAspect="1" noChangeArrowheads="1"/>
          </p:cNvPicPr>
          <p:nvPr/>
        </p:nvPicPr>
        <p:blipFill>
          <a:blip r:embed="rId3"/>
          <a:srcRect/>
          <a:stretch>
            <a:fillRect/>
          </a:stretch>
        </p:blipFill>
        <p:spPr bwMode="auto">
          <a:xfrm>
            <a:off x="1981200" y="838200"/>
            <a:ext cx="57150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quariumROcks">
  <a:themeElements>
    <a:clrScheme name="AquariumROck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quariumROck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quariumROck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quariumROck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quariumROck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quariumROck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quariumROck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quariumROck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quariumROck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quariumROck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quariumROck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quariumROck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quariumROck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quariumROck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AquariumROcks</Template>
  <TotalTime>0</TotalTime>
  <Words>219</Words>
  <Application>Microsoft Office PowerPoint</Application>
  <PresentationFormat>On-screen Show (4:3)</PresentationFormat>
  <Paragraphs>149</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Berlin Sans FB</vt:lpstr>
      <vt:lpstr>Bodoni MT Black</vt:lpstr>
      <vt:lpstr>Tahoma</vt:lpstr>
      <vt:lpstr>Wingdings</vt:lpstr>
      <vt:lpstr>AquariumROcks</vt:lpstr>
      <vt:lpstr>TIPE INSTRUMEN EKONOMI, KELEBIHAN &amp; KEKURANGAN</vt:lpstr>
      <vt:lpstr>PENDAHULUAN </vt:lpstr>
      <vt:lpstr>PROPERTY RIGHTS (1)</vt:lpstr>
      <vt:lpstr>PROPERTY RIGHTS (2)</vt:lpstr>
      <vt:lpstr>PROPERTY RIGHTS (3)</vt:lpstr>
      <vt:lpstr>PROPERTY RIGHTS (3)</vt:lpstr>
      <vt:lpstr>PROPERTY RIGHTS (4)</vt:lpstr>
      <vt:lpstr>PROPERTY RIGHTS (5)</vt:lpstr>
      <vt:lpstr>Instrumen Ekonomi untuk Proteksi Lingkungan dan Manajemen Sumberdaya Alam</vt:lpstr>
      <vt:lpstr>MARKET CREATION (1)</vt:lpstr>
      <vt:lpstr>MARKET CREATION (2)</vt:lpstr>
      <vt:lpstr>MARKET CREATION (3)</vt:lpstr>
      <vt:lpstr>MARKET CREATION (4)</vt:lpstr>
      <vt:lpstr>INSTRUMEN FISKAL (1)</vt:lpstr>
      <vt:lpstr>INSTRUMEN FISKAL (2)</vt:lpstr>
      <vt:lpstr>INSTRUMEN FISKAL (3)</vt:lpstr>
      <vt:lpstr>INSTRUMEN FISKAL (4)</vt:lpstr>
      <vt:lpstr>INSTRUMEN FISKAL (5)</vt:lpstr>
      <vt:lpstr>INSTRUMEN FINANSIAL (1)</vt:lpstr>
      <vt:lpstr>LIABILITY SYSTEM (1)</vt:lpstr>
      <vt:lpstr>PERFORMANCE BONDS AND DEPOSIT REFUND SYSTEM</vt:lpstr>
      <vt:lpstr>INSTRUMEN EKONOMI UNTUK PERMASALAHAN GLOBAL (1)</vt:lpstr>
      <vt:lpstr>INSTRUMEN EKONOMI UNTUK PERMASALAHAN GLOBAL (2)</vt:lpstr>
      <vt:lpstr>INSTRUMEN EKONOMI UNTUK PERMASALAHAN GLOBAL (3)</vt:lpstr>
      <vt:lpstr>MEKANISME INTERNASIONAL PELAKSANAAN INSTRUMEN EKONOMI (1)</vt:lpstr>
      <vt:lpstr>MEKANISME INTERNASIONAL PELAKSANAAN INSTRUMEN EKONOMI (2)</vt:lpstr>
      <vt:lpstr>TRANSFERABLE DEVELOPMENT RIGHTS (1)</vt:lpstr>
      <vt:lpstr>TRANSFERABLE DEVELOPMENT RIGHTS (2)</vt:lpstr>
      <vt:lpstr>TRANSFERABLE DEVELOPMENT RIGHTS (3)</vt:lpstr>
      <vt:lpstr>INTERNATIONALLY TRADEABLE EMISSION PERMITS (1)</vt:lpstr>
      <vt:lpstr>INTERNATIONALLY TRADEABLE EMISSION PERMITS (2)</vt:lpstr>
      <vt:lpstr>Slide 32</vt:lpstr>
    </vt:vector>
  </TitlesOfParts>
  <Company>Dept. ESL 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Aquarium Rocks</dc:title>
  <dc:creator>Pini</dc:creator>
  <cp:lastModifiedBy>TOSHIBA</cp:lastModifiedBy>
  <cp:revision>140</cp:revision>
  <dcterms:created xsi:type="dcterms:W3CDTF">2009-04-23T10:03:03Z</dcterms:created>
  <dcterms:modified xsi:type="dcterms:W3CDTF">2012-04-18T23:09:41Z</dcterms:modified>
</cp:coreProperties>
</file>